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4.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48" r:id="rId2"/>
  </p:sldMasterIdLst>
  <p:notesMasterIdLst>
    <p:notesMasterId r:id="rId59"/>
  </p:notesMasterIdLst>
  <p:handoutMasterIdLst>
    <p:handoutMasterId r:id="rId60"/>
  </p:handoutMasterIdLst>
  <p:sldIdLst>
    <p:sldId id="256" r:id="rId3"/>
    <p:sldId id="279" r:id="rId4"/>
    <p:sldId id="290" r:id="rId5"/>
    <p:sldId id="299" r:id="rId6"/>
    <p:sldId id="280" r:id="rId7"/>
    <p:sldId id="297" r:id="rId8"/>
    <p:sldId id="305" r:id="rId9"/>
    <p:sldId id="306" r:id="rId10"/>
    <p:sldId id="307" r:id="rId11"/>
    <p:sldId id="281" r:id="rId12"/>
    <p:sldId id="283" r:id="rId13"/>
    <p:sldId id="285" r:id="rId14"/>
    <p:sldId id="284" r:id="rId15"/>
    <p:sldId id="298" r:id="rId16"/>
    <p:sldId id="286" r:id="rId17"/>
    <p:sldId id="300" r:id="rId18"/>
    <p:sldId id="263" r:id="rId19"/>
    <p:sldId id="264" r:id="rId20"/>
    <p:sldId id="265" r:id="rId21"/>
    <p:sldId id="267" r:id="rId22"/>
    <p:sldId id="266" r:id="rId23"/>
    <p:sldId id="259" r:id="rId24"/>
    <p:sldId id="260" r:id="rId25"/>
    <p:sldId id="262" r:id="rId26"/>
    <p:sldId id="274" r:id="rId27"/>
    <p:sldId id="275" r:id="rId28"/>
    <p:sldId id="276" r:id="rId29"/>
    <p:sldId id="277" r:id="rId30"/>
    <p:sldId id="301" r:id="rId31"/>
    <p:sldId id="278" r:id="rId32"/>
    <p:sldId id="288" r:id="rId33"/>
    <p:sldId id="314" r:id="rId34"/>
    <p:sldId id="270" r:id="rId35"/>
    <p:sldId id="311" r:id="rId36"/>
    <p:sldId id="289" r:id="rId37"/>
    <p:sldId id="302" r:id="rId38"/>
    <p:sldId id="291" r:id="rId39"/>
    <p:sldId id="272" r:id="rId40"/>
    <p:sldId id="271" r:id="rId41"/>
    <p:sldId id="303" r:id="rId42"/>
    <p:sldId id="304" r:id="rId43"/>
    <p:sldId id="273" r:id="rId44"/>
    <p:sldId id="292" r:id="rId45"/>
    <p:sldId id="293" r:id="rId46"/>
    <p:sldId id="294" r:id="rId47"/>
    <p:sldId id="295" r:id="rId48"/>
    <p:sldId id="315" r:id="rId49"/>
    <p:sldId id="287" r:id="rId50"/>
    <p:sldId id="309" r:id="rId51"/>
    <p:sldId id="310" r:id="rId52"/>
    <p:sldId id="258" r:id="rId53"/>
    <p:sldId id="296" r:id="rId54"/>
    <p:sldId id="312" r:id="rId55"/>
    <p:sldId id="308" r:id="rId56"/>
    <p:sldId id="268"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2642" autoAdjust="0"/>
  </p:normalViewPr>
  <p:slideViewPr>
    <p:cSldViewPr>
      <p:cViewPr>
        <p:scale>
          <a:sx n="66" d="100"/>
          <a:sy n="66" d="100"/>
        </p:scale>
        <p:origin x="-1282" y="230"/>
      </p:cViewPr>
      <p:guideLst>
        <p:guide orient="horz" pos="2160"/>
        <p:guide pos="2880"/>
      </p:guideLst>
    </p:cSldViewPr>
  </p:slideViewPr>
  <p:notesTextViewPr>
    <p:cViewPr>
      <p:scale>
        <a:sx n="1" d="1"/>
        <a:sy n="1" d="1"/>
      </p:scale>
      <p:origin x="0" y="0"/>
    </p:cViewPr>
  </p:notesTextViewPr>
  <p:sorterViewPr>
    <p:cViewPr>
      <p:scale>
        <a:sx n="100" d="100"/>
        <a:sy n="100" d="100"/>
      </p:scale>
      <p:origin x="0" y="15024"/>
    </p:cViewPr>
  </p:sorterViewPr>
  <p:notesViewPr>
    <p:cSldViewPr>
      <p:cViewPr varScale="1">
        <p:scale>
          <a:sx n="52" d="100"/>
          <a:sy n="52" d="100"/>
        </p:scale>
        <p:origin x="-267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261AD-2411-44FF-935E-96EB5E9301CA}" type="doc">
      <dgm:prSet loTypeId="urn:microsoft.com/office/officeart/2005/8/layout/matrix1" loCatId="matrix" qsTypeId="urn:microsoft.com/office/officeart/2005/8/quickstyle/simple5" qsCatId="simple" csTypeId="urn:microsoft.com/office/officeart/2005/8/colors/colorful4" csCatId="colorful" phldr="1"/>
      <dgm:spPr/>
      <dgm:t>
        <a:bodyPr/>
        <a:lstStyle/>
        <a:p>
          <a:endParaRPr lang="en-US"/>
        </a:p>
      </dgm:t>
    </dgm:pt>
    <dgm:pt modelId="{EDC491D8-18A8-4458-9A64-B25081E3F635}">
      <dgm:prSet phldrT="[Text]"/>
      <dgm:spPr/>
      <dgm:t>
        <a:bodyPr/>
        <a:lstStyle/>
        <a:p>
          <a:r>
            <a:rPr lang="en-US" dirty="0" smtClean="0">
              <a:latin typeface="Bernard MT Condensed" pitchFamily="18" charset="0"/>
            </a:rPr>
            <a:t>Emotional Intelligence</a:t>
          </a:r>
          <a:endParaRPr lang="en-US" dirty="0">
            <a:latin typeface="Bernard MT Condensed" pitchFamily="18" charset="0"/>
          </a:endParaRPr>
        </a:p>
      </dgm:t>
    </dgm:pt>
    <dgm:pt modelId="{BDD17F28-910F-496B-AEB4-31C3E7154E8D}" type="parTrans" cxnId="{07C0CD78-82F4-400B-ACEE-9F9B7AA40404}">
      <dgm:prSet/>
      <dgm:spPr/>
      <dgm:t>
        <a:bodyPr/>
        <a:lstStyle/>
        <a:p>
          <a:endParaRPr lang="en-US"/>
        </a:p>
      </dgm:t>
    </dgm:pt>
    <dgm:pt modelId="{1661C314-A53F-4A84-9DB8-0644EAC99AE8}" type="sibTrans" cxnId="{07C0CD78-82F4-400B-ACEE-9F9B7AA40404}">
      <dgm:prSet/>
      <dgm:spPr/>
      <dgm:t>
        <a:bodyPr/>
        <a:lstStyle/>
        <a:p>
          <a:endParaRPr lang="en-US"/>
        </a:p>
      </dgm:t>
    </dgm:pt>
    <dgm:pt modelId="{01E0A538-4322-4477-B61C-5E3C2CCE307B}">
      <dgm:prSet phldrT="[Text]"/>
      <dgm:spPr/>
      <dgm:t>
        <a:bodyPr/>
        <a:lstStyle/>
        <a:p>
          <a:r>
            <a:rPr lang="en-US" dirty="0">
              <a:latin typeface="Bernard MT Condensed" pitchFamily="18" charset="0"/>
            </a:rPr>
            <a:t>Self-awareness</a:t>
          </a:r>
        </a:p>
      </dgm:t>
    </dgm:pt>
    <dgm:pt modelId="{C832AF43-EA85-448A-9C0B-3E81189E753B}" type="parTrans" cxnId="{79B0058F-3D4E-4514-A985-F2D4E9F1BF9E}">
      <dgm:prSet/>
      <dgm:spPr/>
      <dgm:t>
        <a:bodyPr/>
        <a:lstStyle/>
        <a:p>
          <a:endParaRPr lang="en-US"/>
        </a:p>
      </dgm:t>
    </dgm:pt>
    <dgm:pt modelId="{B5D0E14E-DC74-4B0F-9E74-45EA76D8D464}" type="sibTrans" cxnId="{79B0058F-3D4E-4514-A985-F2D4E9F1BF9E}">
      <dgm:prSet/>
      <dgm:spPr/>
      <dgm:t>
        <a:bodyPr/>
        <a:lstStyle/>
        <a:p>
          <a:endParaRPr lang="en-US"/>
        </a:p>
      </dgm:t>
    </dgm:pt>
    <dgm:pt modelId="{0D111E05-342B-4CD2-AC93-2ECE8E70FDCD}">
      <dgm:prSet phldrT="[Text]"/>
      <dgm:spPr/>
      <dgm:t>
        <a:bodyPr/>
        <a:lstStyle/>
        <a:p>
          <a:r>
            <a:rPr lang="en-US" dirty="0">
              <a:latin typeface="Bernard MT Condensed" pitchFamily="18" charset="0"/>
            </a:rPr>
            <a:t>Self-management</a:t>
          </a:r>
        </a:p>
      </dgm:t>
    </dgm:pt>
    <dgm:pt modelId="{4A20CC5A-D530-4C52-A263-A18E6D642931}" type="parTrans" cxnId="{DBCAA6B0-0543-49AA-BA55-434451E66026}">
      <dgm:prSet/>
      <dgm:spPr/>
      <dgm:t>
        <a:bodyPr/>
        <a:lstStyle/>
        <a:p>
          <a:endParaRPr lang="en-US"/>
        </a:p>
      </dgm:t>
    </dgm:pt>
    <dgm:pt modelId="{742A10E2-36A1-49E9-B31E-6465F5F2073A}" type="sibTrans" cxnId="{DBCAA6B0-0543-49AA-BA55-434451E66026}">
      <dgm:prSet/>
      <dgm:spPr/>
      <dgm:t>
        <a:bodyPr/>
        <a:lstStyle/>
        <a:p>
          <a:endParaRPr lang="en-US"/>
        </a:p>
      </dgm:t>
    </dgm:pt>
    <dgm:pt modelId="{3260576E-A7C7-4ED8-B04B-924EA06E40C5}">
      <dgm:prSet phldrT="[Text]"/>
      <dgm:spPr/>
      <dgm:t>
        <a:bodyPr/>
        <a:lstStyle/>
        <a:p>
          <a:r>
            <a:rPr lang="en-US">
              <a:latin typeface="Bernard MT Condensed" pitchFamily="18" charset="0"/>
            </a:rPr>
            <a:t>Social awareness </a:t>
          </a:r>
        </a:p>
      </dgm:t>
    </dgm:pt>
    <dgm:pt modelId="{7DE63369-107E-4EC0-A99A-EB9A3DB083EF}" type="parTrans" cxnId="{13984EBC-65A0-4D9B-A1FE-2401B1DC6774}">
      <dgm:prSet/>
      <dgm:spPr/>
      <dgm:t>
        <a:bodyPr/>
        <a:lstStyle/>
        <a:p>
          <a:endParaRPr lang="en-US"/>
        </a:p>
      </dgm:t>
    </dgm:pt>
    <dgm:pt modelId="{C9C74F6C-EB23-445F-A6B3-CBED832EDFBC}" type="sibTrans" cxnId="{13984EBC-65A0-4D9B-A1FE-2401B1DC6774}">
      <dgm:prSet/>
      <dgm:spPr/>
      <dgm:t>
        <a:bodyPr/>
        <a:lstStyle/>
        <a:p>
          <a:endParaRPr lang="en-US"/>
        </a:p>
      </dgm:t>
    </dgm:pt>
    <dgm:pt modelId="{F817CB40-814D-4388-B948-404FA776829C}">
      <dgm:prSet phldrT="[Text]"/>
      <dgm:spPr/>
      <dgm:t>
        <a:bodyPr/>
        <a:lstStyle/>
        <a:p>
          <a:r>
            <a:rPr lang="en-US">
              <a:latin typeface="Bernard MT Condensed" pitchFamily="18" charset="0"/>
            </a:rPr>
            <a:t>Relationship management</a:t>
          </a:r>
        </a:p>
      </dgm:t>
    </dgm:pt>
    <dgm:pt modelId="{110994C0-3746-465C-BAF2-90047EB5018F}" type="parTrans" cxnId="{F1E7307D-45AB-4D90-9730-5608E0AA1518}">
      <dgm:prSet/>
      <dgm:spPr/>
      <dgm:t>
        <a:bodyPr/>
        <a:lstStyle/>
        <a:p>
          <a:endParaRPr lang="en-US"/>
        </a:p>
      </dgm:t>
    </dgm:pt>
    <dgm:pt modelId="{3C8DCED4-7496-407B-972C-EDDB3C0159E3}" type="sibTrans" cxnId="{F1E7307D-45AB-4D90-9730-5608E0AA1518}">
      <dgm:prSet/>
      <dgm:spPr/>
      <dgm:t>
        <a:bodyPr/>
        <a:lstStyle/>
        <a:p>
          <a:endParaRPr lang="en-US"/>
        </a:p>
      </dgm:t>
    </dgm:pt>
    <dgm:pt modelId="{788504CF-FCBD-44D0-A26D-4539F6D6F996}" type="pres">
      <dgm:prSet presAssocID="{EF6261AD-2411-44FF-935E-96EB5E9301CA}" presName="diagram" presStyleCnt="0">
        <dgm:presLayoutVars>
          <dgm:chMax val="1"/>
          <dgm:dir/>
          <dgm:animLvl val="ctr"/>
          <dgm:resizeHandles val="exact"/>
        </dgm:presLayoutVars>
      </dgm:prSet>
      <dgm:spPr/>
      <dgm:t>
        <a:bodyPr/>
        <a:lstStyle/>
        <a:p>
          <a:endParaRPr lang="en-US"/>
        </a:p>
      </dgm:t>
    </dgm:pt>
    <dgm:pt modelId="{CB0943A5-C847-4674-B8CF-12DF615B0E6C}" type="pres">
      <dgm:prSet presAssocID="{EF6261AD-2411-44FF-935E-96EB5E9301CA}" presName="matrix" presStyleCnt="0"/>
      <dgm:spPr/>
      <dgm:t>
        <a:bodyPr/>
        <a:lstStyle/>
        <a:p>
          <a:endParaRPr lang="en-US"/>
        </a:p>
      </dgm:t>
    </dgm:pt>
    <dgm:pt modelId="{E074C82D-5943-4661-9956-3ABDB7BABEA3}" type="pres">
      <dgm:prSet presAssocID="{EF6261AD-2411-44FF-935E-96EB5E9301CA}" presName="tile1" presStyleLbl="node1" presStyleIdx="0" presStyleCnt="4"/>
      <dgm:spPr/>
      <dgm:t>
        <a:bodyPr/>
        <a:lstStyle/>
        <a:p>
          <a:endParaRPr lang="en-US"/>
        </a:p>
      </dgm:t>
    </dgm:pt>
    <dgm:pt modelId="{95E6EDF3-ECDE-438A-8716-E7A050685094}" type="pres">
      <dgm:prSet presAssocID="{EF6261AD-2411-44FF-935E-96EB5E9301CA}" presName="tile1text" presStyleLbl="node1" presStyleIdx="0" presStyleCnt="4">
        <dgm:presLayoutVars>
          <dgm:chMax val="0"/>
          <dgm:chPref val="0"/>
          <dgm:bulletEnabled val="1"/>
        </dgm:presLayoutVars>
      </dgm:prSet>
      <dgm:spPr/>
      <dgm:t>
        <a:bodyPr/>
        <a:lstStyle/>
        <a:p>
          <a:endParaRPr lang="en-US"/>
        </a:p>
      </dgm:t>
    </dgm:pt>
    <dgm:pt modelId="{B6B0869F-2A0F-40ED-882F-B5767045C8A4}" type="pres">
      <dgm:prSet presAssocID="{EF6261AD-2411-44FF-935E-96EB5E9301CA}" presName="tile2" presStyleLbl="node1" presStyleIdx="1" presStyleCnt="4"/>
      <dgm:spPr/>
      <dgm:t>
        <a:bodyPr/>
        <a:lstStyle/>
        <a:p>
          <a:endParaRPr lang="en-US"/>
        </a:p>
      </dgm:t>
    </dgm:pt>
    <dgm:pt modelId="{535D5910-169A-4C54-BF11-64EB303F9118}" type="pres">
      <dgm:prSet presAssocID="{EF6261AD-2411-44FF-935E-96EB5E9301CA}" presName="tile2text" presStyleLbl="node1" presStyleIdx="1" presStyleCnt="4">
        <dgm:presLayoutVars>
          <dgm:chMax val="0"/>
          <dgm:chPref val="0"/>
          <dgm:bulletEnabled val="1"/>
        </dgm:presLayoutVars>
      </dgm:prSet>
      <dgm:spPr/>
      <dgm:t>
        <a:bodyPr/>
        <a:lstStyle/>
        <a:p>
          <a:endParaRPr lang="en-US"/>
        </a:p>
      </dgm:t>
    </dgm:pt>
    <dgm:pt modelId="{5F9392D9-58CD-4657-983F-1A18FBD318B0}" type="pres">
      <dgm:prSet presAssocID="{EF6261AD-2411-44FF-935E-96EB5E9301CA}" presName="tile3" presStyleLbl="node1" presStyleIdx="2" presStyleCnt="4"/>
      <dgm:spPr/>
      <dgm:t>
        <a:bodyPr/>
        <a:lstStyle/>
        <a:p>
          <a:endParaRPr lang="en-US"/>
        </a:p>
      </dgm:t>
    </dgm:pt>
    <dgm:pt modelId="{E9B361BA-D669-4F5A-BC0C-A8DEABBC95B3}" type="pres">
      <dgm:prSet presAssocID="{EF6261AD-2411-44FF-935E-96EB5E9301CA}" presName="tile3text" presStyleLbl="node1" presStyleIdx="2" presStyleCnt="4">
        <dgm:presLayoutVars>
          <dgm:chMax val="0"/>
          <dgm:chPref val="0"/>
          <dgm:bulletEnabled val="1"/>
        </dgm:presLayoutVars>
      </dgm:prSet>
      <dgm:spPr/>
      <dgm:t>
        <a:bodyPr/>
        <a:lstStyle/>
        <a:p>
          <a:endParaRPr lang="en-US"/>
        </a:p>
      </dgm:t>
    </dgm:pt>
    <dgm:pt modelId="{09A463DD-1298-46C8-AEFB-37C609BC7F2B}" type="pres">
      <dgm:prSet presAssocID="{EF6261AD-2411-44FF-935E-96EB5E9301CA}" presName="tile4" presStyleLbl="node1" presStyleIdx="3" presStyleCnt="4"/>
      <dgm:spPr/>
      <dgm:t>
        <a:bodyPr/>
        <a:lstStyle/>
        <a:p>
          <a:endParaRPr lang="en-US"/>
        </a:p>
      </dgm:t>
    </dgm:pt>
    <dgm:pt modelId="{B979C90E-CCEC-4B1B-872D-50DB1084A122}" type="pres">
      <dgm:prSet presAssocID="{EF6261AD-2411-44FF-935E-96EB5E9301CA}" presName="tile4text" presStyleLbl="node1" presStyleIdx="3" presStyleCnt="4">
        <dgm:presLayoutVars>
          <dgm:chMax val="0"/>
          <dgm:chPref val="0"/>
          <dgm:bulletEnabled val="1"/>
        </dgm:presLayoutVars>
      </dgm:prSet>
      <dgm:spPr/>
      <dgm:t>
        <a:bodyPr/>
        <a:lstStyle/>
        <a:p>
          <a:endParaRPr lang="en-US"/>
        </a:p>
      </dgm:t>
    </dgm:pt>
    <dgm:pt modelId="{3EC33A29-309C-4419-91A7-9953DB35C0F6}" type="pres">
      <dgm:prSet presAssocID="{EF6261AD-2411-44FF-935E-96EB5E9301CA}" presName="centerTile" presStyleLbl="fgShp" presStyleIdx="0" presStyleCnt="1">
        <dgm:presLayoutVars>
          <dgm:chMax val="0"/>
          <dgm:chPref val="0"/>
        </dgm:presLayoutVars>
      </dgm:prSet>
      <dgm:spPr/>
      <dgm:t>
        <a:bodyPr/>
        <a:lstStyle/>
        <a:p>
          <a:endParaRPr lang="en-US"/>
        </a:p>
      </dgm:t>
    </dgm:pt>
  </dgm:ptLst>
  <dgm:cxnLst>
    <dgm:cxn modelId="{C2F1E412-6A68-4EDF-B73F-580216AAFEF3}" type="presOf" srcId="{3260576E-A7C7-4ED8-B04B-924EA06E40C5}" destId="{E9B361BA-D669-4F5A-BC0C-A8DEABBC95B3}" srcOrd="1" destOrd="0" presId="urn:microsoft.com/office/officeart/2005/8/layout/matrix1"/>
    <dgm:cxn modelId="{99D95BCE-4733-4308-82CF-363B15F07541}" type="presOf" srcId="{01E0A538-4322-4477-B61C-5E3C2CCE307B}" destId="{95E6EDF3-ECDE-438A-8716-E7A050685094}" srcOrd="1" destOrd="0" presId="urn:microsoft.com/office/officeart/2005/8/layout/matrix1"/>
    <dgm:cxn modelId="{F1E7307D-45AB-4D90-9730-5608E0AA1518}" srcId="{EDC491D8-18A8-4458-9A64-B25081E3F635}" destId="{F817CB40-814D-4388-B948-404FA776829C}" srcOrd="3" destOrd="0" parTransId="{110994C0-3746-465C-BAF2-90047EB5018F}" sibTransId="{3C8DCED4-7496-407B-972C-EDDB3C0159E3}"/>
    <dgm:cxn modelId="{13984EBC-65A0-4D9B-A1FE-2401B1DC6774}" srcId="{EDC491D8-18A8-4458-9A64-B25081E3F635}" destId="{3260576E-A7C7-4ED8-B04B-924EA06E40C5}" srcOrd="2" destOrd="0" parTransId="{7DE63369-107E-4EC0-A99A-EB9A3DB083EF}" sibTransId="{C9C74F6C-EB23-445F-A6B3-CBED832EDFBC}"/>
    <dgm:cxn modelId="{DBCAA6B0-0543-49AA-BA55-434451E66026}" srcId="{EDC491D8-18A8-4458-9A64-B25081E3F635}" destId="{0D111E05-342B-4CD2-AC93-2ECE8E70FDCD}" srcOrd="1" destOrd="0" parTransId="{4A20CC5A-D530-4C52-A263-A18E6D642931}" sibTransId="{742A10E2-36A1-49E9-B31E-6465F5F2073A}"/>
    <dgm:cxn modelId="{736FE102-EF43-4DD8-B173-A7EFCE08DABB}" type="presOf" srcId="{3260576E-A7C7-4ED8-B04B-924EA06E40C5}" destId="{5F9392D9-58CD-4657-983F-1A18FBD318B0}" srcOrd="0" destOrd="0" presId="urn:microsoft.com/office/officeart/2005/8/layout/matrix1"/>
    <dgm:cxn modelId="{8EB65961-4D4A-4D35-BFC8-4BFE668661C2}" type="presOf" srcId="{F817CB40-814D-4388-B948-404FA776829C}" destId="{09A463DD-1298-46C8-AEFB-37C609BC7F2B}" srcOrd="0" destOrd="0" presId="urn:microsoft.com/office/officeart/2005/8/layout/matrix1"/>
    <dgm:cxn modelId="{97050312-EB83-4573-B11C-F00371C39A05}" type="presOf" srcId="{EF6261AD-2411-44FF-935E-96EB5E9301CA}" destId="{788504CF-FCBD-44D0-A26D-4539F6D6F996}" srcOrd="0" destOrd="0" presId="urn:microsoft.com/office/officeart/2005/8/layout/matrix1"/>
    <dgm:cxn modelId="{7FD7754D-B246-4B92-8389-4B0E19F960F2}" type="presOf" srcId="{01E0A538-4322-4477-B61C-5E3C2CCE307B}" destId="{E074C82D-5943-4661-9956-3ABDB7BABEA3}" srcOrd="0" destOrd="0" presId="urn:microsoft.com/office/officeart/2005/8/layout/matrix1"/>
    <dgm:cxn modelId="{4EA0A62F-E2E0-49BC-BA43-6395C6D27159}" type="presOf" srcId="{EDC491D8-18A8-4458-9A64-B25081E3F635}" destId="{3EC33A29-309C-4419-91A7-9953DB35C0F6}" srcOrd="0" destOrd="0" presId="urn:microsoft.com/office/officeart/2005/8/layout/matrix1"/>
    <dgm:cxn modelId="{5F07AD7B-CD84-4A10-8B20-C00A6E87EE89}" type="presOf" srcId="{0D111E05-342B-4CD2-AC93-2ECE8E70FDCD}" destId="{B6B0869F-2A0F-40ED-882F-B5767045C8A4}" srcOrd="0" destOrd="0" presId="urn:microsoft.com/office/officeart/2005/8/layout/matrix1"/>
    <dgm:cxn modelId="{07C0CD78-82F4-400B-ACEE-9F9B7AA40404}" srcId="{EF6261AD-2411-44FF-935E-96EB5E9301CA}" destId="{EDC491D8-18A8-4458-9A64-B25081E3F635}" srcOrd="0" destOrd="0" parTransId="{BDD17F28-910F-496B-AEB4-31C3E7154E8D}" sibTransId="{1661C314-A53F-4A84-9DB8-0644EAC99AE8}"/>
    <dgm:cxn modelId="{9C64A182-EF9A-48ED-9ED1-6F81D7B7470E}" type="presOf" srcId="{F817CB40-814D-4388-B948-404FA776829C}" destId="{B979C90E-CCEC-4B1B-872D-50DB1084A122}" srcOrd="1" destOrd="0" presId="urn:microsoft.com/office/officeart/2005/8/layout/matrix1"/>
    <dgm:cxn modelId="{79B0058F-3D4E-4514-A985-F2D4E9F1BF9E}" srcId="{EDC491D8-18A8-4458-9A64-B25081E3F635}" destId="{01E0A538-4322-4477-B61C-5E3C2CCE307B}" srcOrd="0" destOrd="0" parTransId="{C832AF43-EA85-448A-9C0B-3E81189E753B}" sibTransId="{B5D0E14E-DC74-4B0F-9E74-45EA76D8D464}"/>
    <dgm:cxn modelId="{F2CAF9F9-0787-4E3E-A0B4-88D56C376B86}" type="presOf" srcId="{0D111E05-342B-4CD2-AC93-2ECE8E70FDCD}" destId="{535D5910-169A-4C54-BF11-64EB303F9118}" srcOrd="1" destOrd="0" presId="urn:microsoft.com/office/officeart/2005/8/layout/matrix1"/>
    <dgm:cxn modelId="{E698E446-F90F-48E0-A7C1-6554F756E2D4}" type="presParOf" srcId="{788504CF-FCBD-44D0-A26D-4539F6D6F996}" destId="{CB0943A5-C847-4674-B8CF-12DF615B0E6C}" srcOrd="0" destOrd="0" presId="urn:microsoft.com/office/officeart/2005/8/layout/matrix1"/>
    <dgm:cxn modelId="{D19CAB87-C9BA-404E-9F3F-623F6BCBE134}" type="presParOf" srcId="{CB0943A5-C847-4674-B8CF-12DF615B0E6C}" destId="{E074C82D-5943-4661-9956-3ABDB7BABEA3}" srcOrd="0" destOrd="0" presId="urn:microsoft.com/office/officeart/2005/8/layout/matrix1"/>
    <dgm:cxn modelId="{1DBF368E-5F66-44A4-A1A5-2DF8CAA93E7B}" type="presParOf" srcId="{CB0943A5-C847-4674-B8CF-12DF615B0E6C}" destId="{95E6EDF3-ECDE-438A-8716-E7A050685094}" srcOrd="1" destOrd="0" presId="urn:microsoft.com/office/officeart/2005/8/layout/matrix1"/>
    <dgm:cxn modelId="{B8010127-34DE-465B-B640-EEE0B1C8A1EC}" type="presParOf" srcId="{CB0943A5-C847-4674-B8CF-12DF615B0E6C}" destId="{B6B0869F-2A0F-40ED-882F-B5767045C8A4}" srcOrd="2" destOrd="0" presId="urn:microsoft.com/office/officeart/2005/8/layout/matrix1"/>
    <dgm:cxn modelId="{FCEF0134-2375-425E-A605-C48828902204}" type="presParOf" srcId="{CB0943A5-C847-4674-B8CF-12DF615B0E6C}" destId="{535D5910-169A-4C54-BF11-64EB303F9118}" srcOrd="3" destOrd="0" presId="urn:microsoft.com/office/officeart/2005/8/layout/matrix1"/>
    <dgm:cxn modelId="{C1CE6CCD-6F4D-430B-8E96-CD6391977AD3}" type="presParOf" srcId="{CB0943A5-C847-4674-B8CF-12DF615B0E6C}" destId="{5F9392D9-58CD-4657-983F-1A18FBD318B0}" srcOrd="4" destOrd="0" presId="urn:microsoft.com/office/officeart/2005/8/layout/matrix1"/>
    <dgm:cxn modelId="{3C2061B0-D327-4B8B-9ACD-660F08F68A4F}" type="presParOf" srcId="{CB0943A5-C847-4674-B8CF-12DF615B0E6C}" destId="{E9B361BA-D669-4F5A-BC0C-A8DEABBC95B3}" srcOrd="5" destOrd="0" presId="urn:microsoft.com/office/officeart/2005/8/layout/matrix1"/>
    <dgm:cxn modelId="{D259777C-DFE6-461D-9616-C087DD284FC4}" type="presParOf" srcId="{CB0943A5-C847-4674-B8CF-12DF615B0E6C}" destId="{09A463DD-1298-46C8-AEFB-37C609BC7F2B}" srcOrd="6" destOrd="0" presId="urn:microsoft.com/office/officeart/2005/8/layout/matrix1"/>
    <dgm:cxn modelId="{3D32528A-2075-43ED-B140-FFD8E8501F0A}" type="presParOf" srcId="{CB0943A5-C847-4674-B8CF-12DF615B0E6C}" destId="{B979C90E-CCEC-4B1B-872D-50DB1084A122}" srcOrd="7" destOrd="0" presId="urn:microsoft.com/office/officeart/2005/8/layout/matrix1"/>
    <dgm:cxn modelId="{A211847B-664F-41E2-BE51-8ED7F579C7D8}" type="presParOf" srcId="{788504CF-FCBD-44D0-A26D-4539F6D6F996}" destId="{3EC33A29-309C-4419-91A7-9953DB35C0F6}" srcOrd="1" destOrd="0" presId="urn:microsoft.com/office/officeart/2005/8/layout/matrix1"/>
  </dgm:cxnLst>
  <dgm:bg>
    <a:noFill/>
    <a:effectLst>
      <a:innerShdw blurRad="114300">
        <a:prstClr val="black"/>
      </a:inn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4C82D-5943-4661-9956-3ABDB7BABEA3}">
      <dsp:nvSpPr>
        <dsp:cNvPr id="0" name=""/>
        <dsp:cNvSpPr/>
      </dsp:nvSpPr>
      <dsp:spPr>
        <a:xfrm rot="16200000">
          <a:off x="925909" y="-925909"/>
          <a:ext cx="2262981" cy="41148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latin typeface="Bernard MT Condensed" pitchFamily="18" charset="0"/>
            </a:rPr>
            <a:t>Self-awareness</a:t>
          </a:r>
        </a:p>
      </dsp:txBody>
      <dsp:txXfrm rot="5400000">
        <a:off x="-1" y="1"/>
        <a:ext cx="4114800" cy="1697236"/>
      </dsp:txXfrm>
    </dsp:sp>
    <dsp:sp modelId="{B6B0869F-2A0F-40ED-882F-B5767045C8A4}">
      <dsp:nvSpPr>
        <dsp:cNvPr id="0" name=""/>
        <dsp:cNvSpPr/>
      </dsp:nvSpPr>
      <dsp:spPr>
        <a:xfrm>
          <a:off x="4114800" y="0"/>
          <a:ext cx="4114800" cy="2262981"/>
        </a:xfrm>
        <a:prstGeom prst="round1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latin typeface="Bernard MT Condensed" pitchFamily="18" charset="0"/>
            </a:rPr>
            <a:t>Self-management</a:t>
          </a:r>
        </a:p>
      </dsp:txBody>
      <dsp:txXfrm>
        <a:off x="4114800" y="0"/>
        <a:ext cx="4114800" cy="1697236"/>
      </dsp:txXfrm>
    </dsp:sp>
    <dsp:sp modelId="{5F9392D9-58CD-4657-983F-1A18FBD318B0}">
      <dsp:nvSpPr>
        <dsp:cNvPr id="0" name=""/>
        <dsp:cNvSpPr/>
      </dsp:nvSpPr>
      <dsp:spPr>
        <a:xfrm rot="10800000">
          <a:off x="0" y="2262981"/>
          <a:ext cx="4114800" cy="2262981"/>
        </a:xfrm>
        <a:prstGeom prst="round1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a:latin typeface="Bernard MT Condensed" pitchFamily="18" charset="0"/>
            </a:rPr>
            <a:t>Social awareness </a:t>
          </a:r>
        </a:p>
      </dsp:txBody>
      <dsp:txXfrm rot="10800000">
        <a:off x="0" y="2828726"/>
        <a:ext cx="4114800" cy="1697236"/>
      </dsp:txXfrm>
    </dsp:sp>
    <dsp:sp modelId="{09A463DD-1298-46C8-AEFB-37C609BC7F2B}">
      <dsp:nvSpPr>
        <dsp:cNvPr id="0" name=""/>
        <dsp:cNvSpPr/>
      </dsp:nvSpPr>
      <dsp:spPr>
        <a:xfrm rot="5400000">
          <a:off x="5040709" y="1337072"/>
          <a:ext cx="2262981" cy="4114800"/>
        </a:xfrm>
        <a:prstGeom prst="round1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a:latin typeface="Bernard MT Condensed" pitchFamily="18" charset="0"/>
            </a:rPr>
            <a:t>Relationship management</a:t>
          </a:r>
        </a:p>
      </dsp:txBody>
      <dsp:txXfrm rot="-5400000">
        <a:off x="4114799" y="2828726"/>
        <a:ext cx="4114800" cy="1697236"/>
      </dsp:txXfrm>
    </dsp:sp>
    <dsp:sp modelId="{3EC33A29-309C-4419-91A7-9953DB35C0F6}">
      <dsp:nvSpPr>
        <dsp:cNvPr id="0" name=""/>
        <dsp:cNvSpPr/>
      </dsp:nvSpPr>
      <dsp:spPr>
        <a:xfrm>
          <a:off x="2880359" y="1697236"/>
          <a:ext cx="2468880" cy="1131490"/>
        </a:xfrm>
        <a:prstGeom prst="roundRect">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Bernard MT Condensed" pitchFamily="18" charset="0"/>
            </a:rPr>
            <a:t>Emotional Intelligence</a:t>
          </a:r>
          <a:endParaRPr lang="en-US" sz="2900" kern="1200" dirty="0">
            <a:latin typeface="Bernard MT Condensed" pitchFamily="18" charset="0"/>
          </a:endParaRPr>
        </a:p>
      </dsp:txBody>
      <dsp:txXfrm>
        <a:off x="2935594" y="1752471"/>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A9E09E-2621-4D85-A52A-5E922E5044C1}" type="datetimeFigureOut">
              <a:rPr lang="en-US" smtClean="0"/>
              <a:t>5/16/2012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A322A8-C144-4A80-BF01-594B5055BA73}" type="slidenum">
              <a:rPr lang="en-US" smtClean="0"/>
              <a:t>‹#›</a:t>
            </a:fld>
            <a:endParaRPr lang="en-US"/>
          </a:p>
        </p:txBody>
      </p:sp>
    </p:spTree>
    <p:extLst>
      <p:ext uri="{BB962C8B-B14F-4D97-AF65-F5344CB8AC3E}">
        <p14:creationId xmlns:p14="http://schemas.microsoft.com/office/powerpoint/2010/main" val="2241382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775FC-1C9B-4C06-9D58-E57C2EB7411D}" type="datetimeFigureOut">
              <a:rPr lang="en-US" smtClean="0"/>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F3C06-E54A-4F4D-93A1-94026E4C0AF4}" type="slidenum">
              <a:rPr lang="en-US" smtClean="0"/>
              <a:t>‹#›</a:t>
            </a:fld>
            <a:endParaRPr lang="en-US"/>
          </a:p>
        </p:txBody>
      </p:sp>
    </p:spTree>
    <p:extLst>
      <p:ext uri="{BB962C8B-B14F-4D97-AF65-F5344CB8AC3E}">
        <p14:creationId xmlns:p14="http://schemas.microsoft.com/office/powerpoint/2010/main" val="21987761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1</a:t>
            </a:fld>
            <a:endParaRPr lang="en-US"/>
          </a:p>
        </p:txBody>
      </p:sp>
    </p:spTree>
    <p:extLst>
      <p:ext uri="{BB962C8B-B14F-4D97-AF65-F5344CB8AC3E}">
        <p14:creationId xmlns:p14="http://schemas.microsoft.com/office/powerpoint/2010/main" val="43550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10</a:t>
            </a:fld>
            <a:endParaRPr lang="en-US"/>
          </a:p>
        </p:txBody>
      </p:sp>
    </p:spTree>
    <p:extLst>
      <p:ext uri="{BB962C8B-B14F-4D97-AF65-F5344CB8AC3E}">
        <p14:creationId xmlns:p14="http://schemas.microsoft.com/office/powerpoint/2010/main" val="3952964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11</a:t>
            </a:fld>
            <a:endParaRPr lang="en-US"/>
          </a:p>
        </p:txBody>
      </p:sp>
    </p:spTree>
    <p:extLst>
      <p:ext uri="{BB962C8B-B14F-4D97-AF65-F5344CB8AC3E}">
        <p14:creationId xmlns:p14="http://schemas.microsoft.com/office/powerpoint/2010/main" val="249555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12</a:t>
            </a:fld>
            <a:endParaRPr lang="en-US"/>
          </a:p>
        </p:txBody>
      </p:sp>
    </p:spTree>
    <p:extLst>
      <p:ext uri="{BB962C8B-B14F-4D97-AF65-F5344CB8AC3E}">
        <p14:creationId xmlns:p14="http://schemas.microsoft.com/office/powerpoint/2010/main" val="2867821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13</a:t>
            </a:fld>
            <a:endParaRPr lang="en-US"/>
          </a:p>
        </p:txBody>
      </p:sp>
    </p:spTree>
    <p:extLst>
      <p:ext uri="{BB962C8B-B14F-4D97-AF65-F5344CB8AC3E}">
        <p14:creationId xmlns:p14="http://schemas.microsoft.com/office/powerpoint/2010/main" val="347077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14</a:t>
            </a:fld>
            <a:endParaRPr lang="en-US"/>
          </a:p>
        </p:txBody>
      </p:sp>
    </p:spTree>
    <p:extLst>
      <p:ext uri="{BB962C8B-B14F-4D97-AF65-F5344CB8AC3E}">
        <p14:creationId xmlns:p14="http://schemas.microsoft.com/office/powerpoint/2010/main" val="184055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15</a:t>
            </a:fld>
            <a:endParaRPr lang="en-US"/>
          </a:p>
        </p:txBody>
      </p:sp>
    </p:spTree>
    <p:extLst>
      <p:ext uri="{BB962C8B-B14F-4D97-AF65-F5344CB8AC3E}">
        <p14:creationId xmlns:p14="http://schemas.microsoft.com/office/powerpoint/2010/main" val="39978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16</a:t>
            </a:fld>
            <a:endParaRPr lang="en-US"/>
          </a:p>
        </p:txBody>
      </p:sp>
    </p:spTree>
    <p:extLst>
      <p:ext uri="{BB962C8B-B14F-4D97-AF65-F5344CB8AC3E}">
        <p14:creationId xmlns:p14="http://schemas.microsoft.com/office/powerpoint/2010/main" val="174162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Words that may be mentioned are</a:t>
            </a:r>
            <a:r>
              <a:rPr lang="en-US" baseline="0" dirty="0" smtClean="0">
                <a:effectLst/>
              </a:rPr>
              <a:t> </a:t>
            </a:r>
            <a:r>
              <a:rPr lang="en-US" b="0" dirty="0" smtClean="0">
                <a:effectLst/>
              </a:rPr>
              <a:t>Compassion</a:t>
            </a:r>
            <a:r>
              <a:rPr lang="en-US" b="0" baseline="0" dirty="0" smtClean="0">
                <a:effectLst/>
              </a:rPr>
              <a:t> and </a:t>
            </a:r>
            <a:r>
              <a:rPr lang="en-US" b="0" dirty="0" smtClean="0">
                <a:effectLst/>
              </a:rPr>
              <a:t>Sympathy</a:t>
            </a:r>
          </a:p>
          <a:p>
            <a:r>
              <a:rPr lang="en-US" dirty="0" smtClean="0">
                <a:effectLst/>
              </a:rPr>
              <a:t>Empathy:</a:t>
            </a:r>
            <a:r>
              <a:rPr lang="en-US" baseline="0" dirty="0" smtClean="0">
                <a:effectLst/>
              </a:rPr>
              <a:t> </a:t>
            </a:r>
            <a:endParaRPr lang="en-US" dirty="0" smtClean="0">
              <a:effectLst/>
            </a:endParaRPr>
          </a:p>
          <a:p>
            <a:r>
              <a:rPr lang="en-US" dirty="0" smtClean="0">
                <a:effectLst/>
              </a:rPr>
              <a:t>Capacity to recognize and share feelings that are being experienced by another –Wikipedia</a:t>
            </a:r>
          </a:p>
          <a:p>
            <a:r>
              <a:rPr lang="en-US" b="0" dirty="0" smtClean="0">
                <a:effectLst/>
              </a:rPr>
              <a:t>Identification with and understanding of another's situation, feelings, and motives- </a:t>
            </a:r>
            <a:r>
              <a:rPr lang="en-US" b="0" dirty="0" err="1" smtClean="0">
                <a:effectLst/>
              </a:rPr>
              <a:t>Chacha</a:t>
            </a:r>
            <a:endParaRPr lang="en-US" b="0" dirty="0" smtClean="0">
              <a:effectLst/>
            </a:endParaRPr>
          </a:p>
          <a:p>
            <a:r>
              <a:rPr lang="en-US" dirty="0" smtClean="0"/>
              <a:t>Understanding what someone else is feeling (you may have experienced it yourself) and can put yourself in their shoes- </a:t>
            </a:r>
            <a:r>
              <a:rPr lang="en-US" dirty="0" err="1" smtClean="0"/>
              <a:t>Diffen</a:t>
            </a:r>
            <a:endParaRPr lang="en-US" dirty="0" smtClean="0"/>
          </a:p>
          <a:p>
            <a:endParaRPr lang="en-US" b="0" dirty="0" smtClean="0">
              <a:effectLst/>
            </a:endParaRPr>
          </a:p>
          <a:p>
            <a:r>
              <a:rPr lang="en-US" sz="1200" b="0" i="0" u="none" strike="noStrike" kern="1200" baseline="0" dirty="0" smtClean="0">
                <a:solidFill>
                  <a:schemeClr val="tx1"/>
                </a:solidFill>
                <a:latin typeface="+mn-lt"/>
                <a:ea typeface="+mn-ea"/>
                <a:cs typeface="+mn-cs"/>
              </a:rPr>
              <a:t>It involves content and is usually demonstrated by the listener being able to summarize and reflect, correctly, what has been heard i.e. using </a:t>
            </a:r>
            <a:r>
              <a:rPr lang="en-US" sz="1200" b="0" i="0" u="sng" strike="noStrike" kern="1200" baseline="0" dirty="0" smtClean="0">
                <a:solidFill>
                  <a:schemeClr val="tx1"/>
                </a:solidFill>
                <a:latin typeface="+mn-lt"/>
                <a:ea typeface="+mn-ea"/>
                <a:cs typeface="+mn-cs"/>
              </a:rPr>
              <a:t>active listening </a:t>
            </a:r>
            <a:r>
              <a:rPr lang="en-US" sz="1200" b="0" i="0" u="none" strike="noStrike" kern="1200" baseline="0" dirty="0" smtClean="0">
                <a:solidFill>
                  <a:schemeClr val="tx1"/>
                </a:solidFill>
                <a:latin typeface="+mn-lt"/>
                <a:ea typeface="+mn-ea"/>
                <a:cs typeface="+mn-cs"/>
              </a:rPr>
              <a:t>– Geoffrey Allan &amp; Judith Good</a:t>
            </a:r>
            <a:endParaRPr lang="en-US" b="0" dirty="0" smtClean="0">
              <a:effectLst/>
            </a:endParaRPr>
          </a:p>
        </p:txBody>
      </p:sp>
      <p:sp>
        <p:nvSpPr>
          <p:cNvPr id="4" name="Slide Number Placeholder 3"/>
          <p:cNvSpPr>
            <a:spLocks noGrp="1"/>
          </p:cNvSpPr>
          <p:nvPr>
            <p:ph type="sldNum" sz="quarter" idx="10"/>
          </p:nvPr>
        </p:nvSpPr>
        <p:spPr/>
        <p:txBody>
          <a:bodyPr/>
          <a:lstStyle/>
          <a:p>
            <a:fld id="{67BF3C06-E54A-4F4D-93A1-94026E4C0AF4}" type="slidenum">
              <a:rPr lang="en-US" smtClean="0"/>
              <a:t>17</a:t>
            </a:fld>
            <a:endParaRPr lang="en-US"/>
          </a:p>
        </p:txBody>
      </p:sp>
    </p:spTree>
    <p:extLst>
      <p:ext uri="{BB962C8B-B14F-4D97-AF65-F5344CB8AC3E}">
        <p14:creationId xmlns:p14="http://schemas.microsoft.com/office/powerpoint/2010/main" val="31497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With some forethought and empathy, the mentoring experience can prove not only beneficial for all involved, but also lay the groundwork for a lifelong professional relationship. -American Psychological Association</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 A mentor’s empathetic reaction in identifying with the early career challenges faced by junior colleagues.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Tips: Practice active listening, don’t jump to conclusions (hear what they have to say and not just what you think they are saying), try not to judge (remember that they are coming to you for help/support)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BF3C06-E54A-4F4D-93A1-94026E4C0AF4}" type="slidenum">
              <a:rPr lang="en-US" smtClean="0"/>
              <a:t>18</a:t>
            </a:fld>
            <a:endParaRPr lang="en-US"/>
          </a:p>
        </p:txBody>
      </p:sp>
    </p:spTree>
    <p:extLst>
      <p:ext uri="{BB962C8B-B14F-4D97-AF65-F5344CB8AC3E}">
        <p14:creationId xmlns:p14="http://schemas.microsoft.com/office/powerpoint/2010/main" val="1390015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connections: </a:t>
            </a:r>
          </a:p>
          <a:p>
            <a:r>
              <a:rPr lang="en-US" dirty="0" smtClean="0"/>
              <a:t>Personal- friendship, family, romantic</a:t>
            </a:r>
          </a:p>
          <a:p>
            <a:r>
              <a:rPr lang="en-US" dirty="0" smtClean="0"/>
              <a:t>Professional</a:t>
            </a:r>
          </a:p>
          <a:p>
            <a:r>
              <a:rPr lang="en-US" dirty="0" smtClean="0"/>
              <a:t>Mentor (can</a:t>
            </a:r>
            <a:r>
              <a:rPr lang="en-US" baseline="0" dirty="0" smtClean="0"/>
              <a:t> be somewhere between a personal friendship and a professional relationship)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Friendship and </a:t>
            </a:r>
            <a:r>
              <a:rPr lang="en-US" b="0" dirty="0" smtClean="0"/>
              <a:t>comradery</a:t>
            </a:r>
            <a:r>
              <a:rPr lang="en-US" b="0" baseline="0" dirty="0" smtClean="0"/>
              <a:t> </a:t>
            </a:r>
            <a:r>
              <a:rPr lang="en-US" baseline="0" dirty="0" smtClean="0"/>
              <a:t>is encouraged, but keep in mind that as a mentor, you are expected to set an example and act in a professional manner. + Uphold SSS and Siena’s policies *opportunity to review policies </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19</a:t>
            </a:fld>
            <a:endParaRPr lang="en-US"/>
          </a:p>
        </p:txBody>
      </p:sp>
    </p:spTree>
    <p:extLst>
      <p:ext uri="{BB962C8B-B14F-4D97-AF65-F5344CB8AC3E}">
        <p14:creationId xmlns:p14="http://schemas.microsoft.com/office/powerpoint/2010/main" val="267226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assist students with disabilities, first generation, low income students… students believed to have lower chances</a:t>
            </a:r>
            <a:r>
              <a:rPr lang="en-US" baseline="0" dirty="0" smtClean="0"/>
              <a:t> of succeeding in an educational setting and otherwise. </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2</a:t>
            </a:fld>
            <a:endParaRPr lang="en-US"/>
          </a:p>
        </p:txBody>
      </p:sp>
    </p:spTree>
    <p:extLst>
      <p:ext uri="{BB962C8B-B14F-4D97-AF65-F5344CB8AC3E}">
        <p14:creationId xmlns:p14="http://schemas.microsoft.com/office/powerpoint/2010/main" val="1276847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any relationship, personal</a:t>
            </a:r>
            <a:r>
              <a:rPr lang="en-US" baseline="0" dirty="0" smtClean="0"/>
              <a:t> or professional, is “two sided”. Therefore, it is not enough for you to care; they need to know you do. A smart person once told me (paraphrased) “I need to let you know I care before you care about what I have to say”. </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20</a:t>
            </a:fld>
            <a:endParaRPr lang="en-US"/>
          </a:p>
        </p:txBody>
      </p:sp>
    </p:spTree>
    <p:extLst>
      <p:ext uri="{BB962C8B-B14F-4D97-AF65-F5344CB8AC3E}">
        <p14:creationId xmlns:p14="http://schemas.microsoft.com/office/powerpoint/2010/main" val="3857748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mentor, what are your goals, what do you wish to accomplish, what do you wish to provide to your mentees and other program participants? Examples: helping them transition into our community at Siena; help them learn time management and studying skills that I find useful; show them that the Siena community embraces their arrival with open arms; be there for them as someone willing to listen and provide with advise or direct them to the appropriate professional when/if needed; etc. </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21</a:t>
            </a:fld>
            <a:endParaRPr lang="en-US"/>
          </a:p>
        </p:txBody>
      </p:sp>
    </p:spTree>
    <p:extLst>
      <p:ext uri="{BB962C8B-B14F-4D97-AF65-F5344CB8AC3E}">
        <p14:creationId xmlns:p14="http://schemas.microsoft.com/office/powerpoint/2010/main" val="407334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Awareness</a:t>
            </a:r>
            <a:r>
              <a:rPr lang="en-US" dirty="0" smtClean="0"/>
              <a:t> </a:t>
            </a:r>
            <a:r>
              <a:rPr lang="en-US" sz="1200" kern="1200" dirty="0" smtClean="0">
                <a:solidFill>
                  <a:schemeClr val="tx1"/>
                </a:solidFill>
                <a:effectLst/>
                <a:latin typeface="+mn-lt"/>
                <a:ea typeface="+mn-ea"/>
                <a:cs typeface="+mn-cs"/>
              </a:rPr>
              <a:t>of</a:t>
            </a:r>
            <a:r>
              <a:rPr lang="en-US" dirty="0" smtClean="0"/>
              <a:t> </a:t>
            </a:r>
            <a:r>
              <a:rPr lang="en-US" sz="1200" kern="1200" dirty="0" smtClean="0">
                <a:solidFill>
                  <a:schemeClr val="tx1"/>
                </a:solidFill>
                <a:effectLst/>
                <a:latin typeface="+mn-lt"/>
                <a:ea typeface="+mn-ea"/>
                <a:cs typeface="+mn-cs"/>
              </a:rPr>
              <a:t>one's</a:t>
            </a:r>
            <a:r>
              <a:rPr lang="en-US" dirty="0" smtClean="0"/>
              <a:t> </a:t>
            </a:r>
            <a:r>
              <a:rPr lang="en-US" sz="1200" kern="1200" dirty="0" smtClean="0">
                <a:solidFill>
                  <a:schemeClr val="tx1"/>
                </a:solidFill>
                <a:effectLst/>
                <a:latin typeface="+mn-lt"/>
                <a:ea typeface="+mn-ea"/>
                <a:cs typeface="+mn-cs"/>
              </a:rPr>
              <a:t>own</a:t>
            </a:r>
            <a:r>
              <a:rPr lang="en-US" dirty="0" smtClean="0"/>
              <a:t> emotions and </a:t>
            </a:r>
            <a:r>
              <a:rPr lang="en-US" sz="1200" kern="1200" dirty="0" smtClean="0">
                <a:solidFill>
                  <a:schemeClr val="tx1"/>
                </a:solidFill>
                <a:effectLst/>
                <a:latin typeface="+mn-lt"/>
                <a:ea typeface="+mn-ea"/>
                <a:cs typeface="+mn-cs"/>
              </a:rPr>
              <a:t>moods</a:t>
            </a:r>
            <a:r>
              <a:rPr lang="en-US" dirty="0" smtClean="0"/>
              <a:t> and those of </a:t>
            </a:r>
            <a:r>
              <a:rPr lang="en-US" sz="1200" kern="1200" dirty="0" smtClean="0">
                <a:solidFill>
                  <a:schemeClr val="tx1"/>
                </a:solidFill>
                <a:effectLst/>
                <a:latin typeface="+mn-lt"/>
                <a:ea typeface="+mn-ea"/>
                <a:cs typeface="+mn-cs"/>
              </a:rPr>
              <a:t>others,</a:t>
            </a:r>
            <a:r>
              <a:rPr lang="en-US" dirty="0" smtClean="0"/>
              <a:t> </a:t>
            </a:r>
            <a:r>
              <a:rPr lang="en-US" sz="1200" kern="1200" dirty="0" smtClean="0">
                <a:solidFill>
                  <a:schemeClr val="tx1"/>
                </a:solidFill>
                <a:effectLst/>
                <a:latin typeface="+mn-lt"/>
                <a:ea typeface="+mn-ea"/>
                <a:cs typeface="+mn-cs"/>
              </a:rPr>
              <a:t>especially</a:t>
            </a:r>
            <a:r>
              <a:rPr lang="en-US" dirty="0" smtClean="0"/>
              <a:t> </a:t>
            </a:r>
            <a:r>
              <a:rPr lang="en-US" sz="1200" kern="1200" dirty="0" smtClean="0">
                <a:solidFill>
                  <a:schemeClr val="tx1"/>
                </a:solidFill>
                <a:effectLst/>
                <a:latin typeface="+mn-lt"/>
                <a:ea typeface="+mn-ea"/>
                <a:cs typeface="+mn-cs"/>
              </a:rPr>
              <a:t>in</a:t>
            </a:r>
            <a:r>
              <a:rPr lang="en-US" dirty="0" smtClean="0"/>
              <a:t> </a:t>
            </a:r>
            <a:r>
              <a:rPr lang="en-US" sz="1200" kern="1200" dirty="0" smtClean="0">
                <a:solidFill>
                  <a:schemeClr val="tx1"/>
                </a:solidFill>
                <a:effectLst/>
                <a:latin typeface="+mn-lt"/>
                <a:ea typeface="+mn-ea"/>
                <a:cs typeface="+mn-cs"/>
              </a:rPr>
              <a:t>managing</a:t>
            </a:r>
            <a:r>
              <a:rPr lang="en-US" dirty="0" smtClean="0"/>
              <a:t> </a:t>
            </a:r>
            <a:r>
              <a:rPr lang="en-US" sz="1200" kern="1200" dirty="0" smtClean="0">
                <a:solidFill>
                  <a:schemeClr val="tx1"/>
                </a:solidFill>
                <a:effectLst/>
                <a:latin typeface="+mn-lt"/>
                <a:ea typeface="+mn-ea"/>
                <a:cs typeface="+mn-cs"/>
              </a:rPr>
              <a:t>people</a:t>
            </a:r>
            <a:r>
              <a:rPr lang="en-US" dirty="0" smtClean="0"/>
              <a:t> –Collins</a:t>
            </a:r>
            <a:r>
              <a:rPr lang="en-US" baseline="0" dirty="0" smtClean="0"/>
              <a:t> </a:t>
            </a:r>
            <a:r>
              <a:rPr lang="en-US" dirty="0" smtClean="0"/>
              <a:t>World English Dictionary</a:t>
            </a:r>
          </a:p>
          <a:p>
            <a:r>
              <a:rPr lang="en-US" dirty="0" smtClean="0"/>
              <a:t>An </a:t>
            </a:r>
            <a:r>
              <a:rPr lang="en-US" sz="1200" kern="1200" dirty="0" smtClean="0">
                <a:solidFill>
                  <a:schemeClr val="tx1"/>
                </a:solidFill>
                <a:effectLst/>
                <a:latin typeface="+mn-lt"/>
                <a:ea typeface="+mn-ea"/>
                <a:cs typeface="+mn-cs"/>
              </a:rPr>
              <a:t>awareness</a:t>
            </a:r>
            <a:r>
              <a:rPr lang="en-US" dirty="0" smtClean="0"/>
              <a:t> </a:t>
            </a:r>
            <a:r>
              <a:rPr lang="en-US" sz="1200" kern="1200" dirty="0" smtClean="0">
                <a:solidFill>
                  <a:schemeClr val="tx1"/>
                </a:solidFill>
                <a:effectLst/>
                <a:latin typeface="+mn-lt"/>
                <a:ea typeface="+mn-ea"/>
                <a:cs typeface="+mn-cs"/>
              </a:rPr>
              <a:t>of</a:t>
            </a:r>
            <a:r>
              <a:rPr lang="en-US" dirty="0" smtClean="0"/>
              <a:t> </a:t>
            </a:r>
            <a:r>
              <a:rPr lang="en-US" sz="1200" kern="1200" dirty="0" smtClean="0">
                <a:solidFill>
                  <a:schemeClr val="tx1"/>
                </a:solidFill>
                <a:effectLst/>
                <a:latin typeface="+mn-lt"/>
                <a:ea typeface="+mn-ea"/>
                <a:cs typeface="+mn-cs"/>
              </a:rPr>
              <a:t>and</a:t>
            </a:r>
            <a:r>
              <a:rPr lang="en-US" dirty="0" smtClean="0"/>
              <a:t> </a:t>
            </a:r>
            <a:r>
              <a:rPr lang="en-US" sz="1200" kern="1200" dirty="0" smtClean="0">
                <a:solidFill>
                  <a:schemeClr val="tx1"/>
                </a:solidFill>
                <a:effectLst/>
                <a:latin typeface="+mn-lt"/>
                <a:ea typeface="+mn-ea"/>
                <a:cs typeface="+mn-cs"/>
              </a:rPr>
              <a:t>ability</a:t>
            </a:r>
            <a:r>
              <a:rPr lang="en-US" dirty="0" smtClean="0"/>
              <a:t> </a:t>
            </a:r>
            <a:r>
              <a:rPr lang="en-US" sz="1200" kern="1200" dirty="0" smtClean="0">
                <a:solidFill>
                  <a:schemeClr val="tx1"/>
                </a:solidFill>
                <a:effectLst/>
                <a:latin typeface="+mn-lt"/>
                <a:ea typeface="+mn-ea"/>
                <a:cs typeface="+mn-cs"/>
              </a:rPr>
              <a:t>to</a:t>
            </a:r>
            <a:r>
              <a:rPr lang="en-US" dirty="0" smtClean="0"/>
              <a:t> </a:t>
            </a:r>
            <a:r>
              <a:rPr lang="en-US" sz="1200" kern="1200" dirty="0" smtClean="0">
                <a:solidFill>
                  <a:schemeClr val="tx1"/>
                </a:solidFill>
                <a:effectLst/>
                <a:latin typeface="+mn-lt"/>
                <a:ea typeface="+mn-ea"/>
                <a:cs typeface="+mn-cs"/>
              </a:rPr>
              <a:t>manage</a:t>
            </a:r>
            <a:r>
              <a:rPr lang="en-US" dirty="0" smtClean="0"/>
              <a:t> </a:t>
            </a:r>
            <a:r>
              <a:rPr lang="en-US" sz="1200" kern="1200" dirty="0" smtClean="0">
                <a:solidFill>
                  <a:schemeClr val="tx1"/>
                </a:solidFill>
                <a:effectLst/>
                <a:latin typeface="+mn-lt"/>
                <a:ea typeface="+mn-ea"/>
                <a:cs typeface="+mn-cs"/>
              </a:rPr>
              <a:t>emotions</a:t>
            </a:r>
            <a:r>
              <a:rPr lang="en-US" dirty="0" smtClean="0"/>
              <a:t> </a:t>
            </a:r>
            <a:r>
              <a:rPr lang="en-US" sz="1200" kern="1200" dirty="0" smtClean="0">
                <a:solidFill>
                  <a:schemeClr val="tx1"/>
                </a:solidFill>
                <a:effectLst/>
                <a:latin typeface="+mn-lt"/>
                <a:ea typeface="+mn-ea"/>
                <a:cs typeface="+mn-cs"/>
              </a:rPr>
              <a:t>and</a:t>
            </a:r>
            <a:r>
              <a:rPr lang="en-US" dirty="0" smtClean="0"/>
              <a:t> </a:t>
            </a:r>
            <a:r>
              <a:rPr lang="en-US" sz="1200" kern="1200" dirty="0" smtClean="0">
                <a:solidFill>
                  <a:schemeClr val="tx1"/>
                </a:solidFill>
                <a:effectLst/>
                <a:latin typeface="+mn-lt"/>
                <a:ea typeface="+mn-ea"/>
                <a:cs typeface="+mn-cs"/>
              </a:rPr>
              <a:t>create</a:t>
            </a:r>
            <a:r>
              <a:rPr lang="en-US" dirty="0" smtClean="0"/>
              <a:t> </a:t>
            </a:r>
            <a:r>
              <a:rPr lang="en-US" sz="1200" kern="1200" dirty="0" smtClean="0">
                <a:solidFill>
                  <a:schemeClr val="tx1"/>
                </a:solidFill>
                <a:effectLst/>
                <a:latin typeface="+mn-lt"/>
                <a:ea typeface="+mn-ea"/>
                <a:cs typeface="+mn-cs"/>
              </a:rPr>
              <a:t>motivation</a:t>
            </a:r>
            <a:r>
              <a:rPr lang="en-US" dirty="0" smtClean="0"/>
              <a:t> -Dictionary.com,</a:t>
            </a:r>
            <a:r>
              <a:rPr lang="en-US" baseline="0" dirty="0" smtClean="0"/>
              <a:t> </a:t>
            </a:r>
            <a:r>
              <a:rPr lang="en-US" dirty="0" smtClean="0"/>
              <a:t>21st Century Lexicon</a:t>
            </a:r>
          </a:p>
          <a:p>
            <a:r>
              <a:rPr lang="en-US" dirty="0" smtClean="0">
                <a:effectLst/>
              </a:rPr>
              <a:t>Emotional intelligence (EI) refers to the ability to perceive, control and evaluate emotions</a:t>
            </a:r>
            <a:r>
              <a:rPr lang="en-US" baseline="0" dirty="0" smtClean="0">
                <a:effectLst/>
              </a:rPr>
              <a:t> – About.com</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22</a:t>
            </a:fld>
            <a:endParaRPr lang="en-US"/>
          </a:p>
        </p:txBody>
      </p:sp>
    </p:spTree>
    <p:extLst>
      <p:ext uri="{BB962C8B-B14F-4D97-AF65-F5344CB8AC3E}">
        <p14:creationId xmlns:p14="http://schemas.microsoft.com/office/powerpoint/2010/main" val="103879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23</a:t>
            </a:fld>
            <a:endParaRPr lang="en-US"/>
          </a:p>
        </p:txBody>
      </p:sp>
    </p:spTree>
    <p:extLst>
      <p:ext uri="{BB962C8B-B14F-4D97-AF65-F5344CB8AC3E}">
        <p14:creationId xmlns:p14="http://schemas.microsoft.com/office/powerpoint/2010/main" val="631569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four domains of Emotional</a:t>
            </a:r>
            <a:r>
              <a:rPr lang="en-US" sz="1200" baseline="0" dirty="0" smtClean="0"/>
              <a:t> Intelligence; a</a:t>
            </a:r>
            <a:r>
              <a:rPr lang="en-US" sz="1200" dirty="0" smtClean="0"/>
              <a:t>ll which are important to be/become a resonant leader (we will discuss the meaning of being</a:t>
            </a:r>
            <a:r>
              <a:rPr lang="en-US" sz="1200" baseline="0" dirty="0" smtClean="0"/>
              <a:t> a resonant leader later on)</a:t>
            </a:r>
            <a:r>
              <a:rPr lang="en-US" sz="1200" dirty="0" smtClean="0"/>
              <a:t>. It starts with self-awareness, which allows for self-management,</a:t>
            </a:r>
            <a:r>
              <a:rPr lang="en-US" sz="1200" baseline="0" dirty="0" smtClean="0"/>
              <a:t> then social awareness in combination with the former, allow for relationship management. </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24</a:t>
            </a:fld>
            <a:endParaRPr lang="en-US"/>
          </a:p>
        </p:txBody>
      </p:sp>
    </p:spTree>
    <p:extLst>
      <p:ext uri="{BB962C8B-B14F-4D97-AF65-F5344CB8AC3E}">
        <p14:creationId xmlns:p14="http://schemas.microsoft.com/office/powerpoint/2010/main" val="1050029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http://www.usatoday.com/money/books/reviews/2005-11-27-resonant-book-usat_x.htm</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25</a:t>
            </a:fld>
            <a:endParaRPr lang="en-US"/>
          </a:p>
        </p:txBody>
      </p:sp>
    </p:spTree>
    <p:extLst>
      <p:ext uri="{BB962C8B-B14F-4D97-AF65-F5344CB8AC3E}">
        <p14:creationId xmlns:p14="http://schemas.microsoft.com/office/powerpoint/2010/main" val="3505574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26</a:t>
            </a:fld>
            <a:endParaRPr lang="en-US"/>
          </a:p>
        </p:txBody>
      </p:sp>
    </p:spTree>
    <p:extLst>
      <p:ext uri="{BB962C8B-B14F-4D97-AF65-F5344CB8AC3E}">
        <p14:creationId xmlns:p14="http://schemas.microsoft.com/office/powerpoint/2010/main" val="2538766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*chance to briefly review policies/procedure</a:t>
            </a:r>
          </a:p>
          <a:p>
            <a:r>
              <a:rPr lang="en-US" dirty="0" smtClean="0"/>
              <a:t>What are some policies mentors</a:t>
            </a:r>
            <a:r>
              <a:rPr lang="en-US" baseline="0" dirty="0" smtClean="0"/>
              <a:t> are expected to uphold to? SSS and Siena Heights University. </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27</a:t>
            </a:fld>
            <a:endParaRPr lang="en-US"/>
          </a:p>
        </p:txBody>
      </p:sp>
    </p:spTree>
    <p:extLst>
      <p:ext uri="{BB962C8B-B14F-4D97-AF65-F5344CB8AC3E}">
        <p14:creationId xmlns:p14="http://schemas.microsoft.com/office/powerpoint/2010/main" val="2491762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28</a:t>
            </a:fld>
            <a:endParaRPr lang="en-US"/>
          </a:p>
        </p:txBody>
      </p:sp>
    </p:spTree>
    <p:extLst>
      <p:ext uri="{BB962C8B-B14F-4D97-AF65-F5344CB8AC3E}">
        <p14:creationId xmlns:p14="http://schemas.microsoft.com/office/powerpoint/2010/main" val="413591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aware of our own values allows us to act with transparency, in harmony with our thoughts and believes. </a:t>
            </a:r>
          </a:p>
          <a:p>
            <a:r>
              <a:rPr lang="en-US" baseline="0" dirty="0" smtClean="0"/>
              <a:t>-Being aware of our own moods and emotions allows us to use that information and avoid them becoming disruptive. </a:t>
            </a:r>
          </a:p>
          <a:p>
            <a:r>
              <a:rPr lang="en-US" baseline="0" dirty="0" smtClean="0"/>
              <a:t>	For example, if you are in a bad mood and you are meeting with your mentees, if not managed, you bad mood can “rub off” on them and even damage their view of you &gt;&gt;therefore damaging your relationship with them. </a:t>
            </a:r>
          </a:p>
          <a:p>
            <a:r>
              <a:rPr lang="en-US" baseline="0" dirty="0" smtClean="0"/>
              <a:t>	On the other hand, being aware if, lets say, you are in a sensitive or emotional mood, you can communicate this to others to avoid undesirable situations; or if you know you will not be able to manage your emotions, it may be best to postpone your meeting, even if long enough to take a deep breath and clear your mind. </a:t>
            </a:r>
          </a:p>
          <a:p>
            <a:r>
              <a:rPr lang="en-US" baseline="0" dirty="0" smtClean="0"/>
              <a:t>-Social awareness will allow you to pick up on queues that others provide (consciously and unconsciously), help you better assess how you need to act/react accordingly. </a:t>
            </a:r>
          </a:p>
          <a:p>
            <a:r>
              <a:rPr lang="en-US" baseline="0" dirty="0" smtClean="0"/>
              <a:t>*Remember that everyone’s experience, for similar they might be to yours, is unique in some way. Also, even if their experience is different than yours, it doesn’t mean that it is not </a:t>
            </a:r>
            <a:r>
              <a:rPr lang="en-US" u="sng" baseline="0" dirty="0" smtClean="0"/>
              <a:t>valid. </a:t>
            </a:r>
            <a:endParaRPr lang="en-US" u="sng" dirty="0"/>
          </a:p>
        </p:txBody>
      </p:sp>
      <p:sp>
        <p:nvSpPr>
          <p:cNvPr id="4" name="Slide Number Placeholder 3"/>
          <p:cNvSpPr>
            <a:spLocks noGrp="1"/>
          </p:cNvSpPr>
          <p:nvPr>
            <p:ph type="sldNum" sz="quarter" idx="10"/>
          </p:nvPr>
        </p:nvSpPr>
        <p:spPr/>
        <p:txBody>
          <a:bodyPr/>
          <a:lstStyle/>
          <a:p>
            <a:fld id="{67BF3C06-E54A-4F4D-93A1-94026E4C0AF4}" type="slidenum">
              <a:rPr lang="en-US" smtClean="0"/>
              <a:t>29</a:t>
            </a:fld>
            <a:endParaRPr lang="en-US"/>
          </a:p>
        </p:txBody>
      </p:sp>
    </p:spTree>
    <p:extLst>
      <p:ext uri="{BB962C8B-B14F-4D97-AF65-F5344CB8AC3E}">
        <p14:creationId xmlns:p14="http://schemas.microsoft.com/office/powerpoint/2010/main" val="224364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As part of our grant proposal, Siena Heights University has agreed to provide Student Support Services with our location (offices) free of charge. Additionally, they allow us to move our mentors on to campus early for the duration of the FTSP and training at no additional cost to the student or SSS.</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3</a:t>
            </a:fld>
            <a:endParaRPr lang="en-US"/>
          </a:p>
        </p:txBody>
      </p:sp>
    </p:spTree>
    <p:extLst>
      <p:ext uri="{BB962C8B-B14F-4D97-AF65-F5344CB8AC3E}">
        <p14:creationId xmlns:p14="http://schemas.microsoft.com/office/powerpoint/2010/main" val="78660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30</a:t>
            </a:fld>
            <a:endParaRPr lang="en-US"/>
          </a:p>
        </p:txBody>
      </p:sp>
    </p:spTree>
    <p:extLst>
      <p:ext uri="{BB962C8B-B14F-4D97-AF65-F5344CB8AC3E}">
        <p14:creationId xmlns:p14="http://schemas.microsoft.com/office/powerpoint/2010/main" val="1476513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2133600"/>
          </a:xfrm>
        </p:spPr>
      </p:sp>
      <p:sp>
        <p:nvSpPr>
          <p:cNvPr id="3" name="Notes Placeholder 2"/>
          <p:cNvSpPr>
            <a:spLocks noGrp="1"/>
          </p:cNvSpPr>
          <p:nvPr>
            <p:ph type="body" idx="1"/>
          </p:nvPr>
        </p:nvSpPr>
        <p:spPr>
          <a:xfrm>
            <a:off x="685800" y="2971800"/>
            <a:ext cx="5486400" cy="54864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20-18	This is an area of strength</a:t>
            </a:r>
            <a:r>
              <a:rPr lang="en-US" baseline="0" dirty="0" smtClean="0"/>
              <a:t> for you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Congratulations on your exceptional EQ! If you scored in this range, there is a slight caveat however. You are either extremely high in emotional intelligence or extremely low. How is this possible? These results may reflect your high level of self-knowledge or your complete lack of it since you must be self-aware to assess yourself accurately. For this reason, self-awareness is the foundational competency of emotional intelligence! You may want to seek clarification from a peer, co-worker or family member to validate your score. You've either made it to the top or have a long way to go.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17-14	This is an area of strength</a:t>
            </a:r>
            <a:r>
              <a:rPr lang="en-US" baseline="0" dirty="0" smtClean="0"/>
              <a:t> for you</a:t>
            </a:r>
          </a:p>
          <a:p>
            <a:r>
              <a:rPr lang="en-US" sz="1200" kern="1200" dirty="0" smtClean="0">
                <a:solidFill>
                  <a:schemeClr val="tx1"/>
                </a:solidFill>
                <a:effectLst/>
                <a:latin typeface="+mn-lt"/>
                <a:ea typeface="+mn-ea"/>
                <a:cs typeface="+mn-cs"/>
              </a:rPr>
              <a:t>Congratulations! You have very high emotional intelligence. This is good news! EQ counts for twice as much as IQ and technical skills combined in determining who will be a star performer. Your level of EQ likely has been and will be a driver of your high performance for years to come. </a:t>
            </a:r>
            <a:endParaRPr lang="en-US" dirty="0" smtClean="0"/>
          </a:p>
          <a:p>
            <a:endParaRPr lang="en-US" dirty="0" smtClean="0"/>
          </a:p>
          <a:p>
            <a:r>
              <a:rPr lang="en-US" dirty="0" smtClean="0"/>
              <a:t>13-7	Some attention given to the aspects of</a:t>
            </a:r>
            <a:r>
              <a:rPr lang="en-US" baseline="0" dirty="0" smtClean="0"/>
              <a:t> this area you feel are weakest will pay dividends</a:t>
            </a:r>
          </a:p>
          <a:p>
            <a:r>
              <a:rPr lang="en-US" sz="1200" kern="1200" dirty="0" smtClean="0">
                <a:solidFill>
                  <a:schemeClr val="tx1"/>
                </a:solidFill>
                <a:effectLst/>
                <a:latin typeface="+mn-lt"/>
                <a:ea typeface="+mn-ea"/>
                <a:cs typeface="+mn-cs"/>
              </a:rPr>
              <a:t>You have slightly above average EQ - with room to grow! You are likely sensitive to the emotional climate of the people around you. </a:t>
            </a:r>
          </a:p>
          <a:p>
            <a:r>
              <a:rPr lang="en-US" sz="1200" kern="1200" dirty="0" smtClean="0">
                <a:solidFill>
                  <a:schemeClr val="tx1"/>
                </a:solidFill>
                <a:effectLst/>
                <a:latin typeface="+mn-lt"/>
                <a:ea typeface="+mn-ea"/>
                <a:cs typeface="+mn-cs"/>
              </a:rPr>
              <a:t> </a:t>
            </a:r>
            <a:endParaRPr lang="en-US" dirty="0" smtClean="0"/>
          </a:p>
          <a:p>
            <a:r>
              <a:rPr lang="en-US" dirty="0" smtClean="0"/>
              <a:t>6-0	This</a:t>
            </a:r>
            <a:r>
              <a:rPr lang="en-US" baseline="0" dirty="0" smtClean="0"/>
              <a:t> is an area you need to give priority to developing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frankness is commendable. Although you may be a technical wizard or have very high IQ, your EQ is on the low side. It appears you may have some work to do. If you scored in this range, you may find yourself blowing up at people, depressed, or losing sight of where you are in life. Are you stopping and waiting to let strong emotions pass before you react? Are you allowing the 'winds' of change to direct you - instead of setting your own course based on an internal compass? Are you responding to life and its challenges with fear and insecurity rather than passion and purpose? Don't despair! Emotional intelligence is not set at birth - it can be learned and improved. </a:t>
            </a:r>
          </a:p>
        </p:txBody>
      </p:sp>
      <p:sp>
        <p:nvSpPr>
          <p:cNvPr id="4" name="Slide Number Placeholder 3"/>
          <p:cNvSpPr>
            <a:spLocks noGrp="1"/>
          </p:cNvSpPr>
          <p:nvPr>
            <p:ph type="sldNum" sz="quarter" idx="10"/>
          </p:nvPr>
        </p:nvSpPr>
        <p:spPr/>
        <p:txBody>
          <a:bodyPr/>
          <a:lstStyle/>
          <a:p>
            <a:fld id="{67BF3C06-E54A-4F4D-93A1-94026E4C0AF4}" type="slidenum">
              <a:rPr lang="en-US" smtClean="0"/>
              <a:t>31</a:t>
            </a:fld>
            <a:endParaRPr lang="en-US"/>
          </a:p>
        </p:txBody>
      </p:sp>
    </p:spTree>
    <p:extLst>
      <p:ext uri="{BB962C8B-B14F-4D97-AF65-F5344CB8AC3E}">
        <p14:creationId xmlns:p14="http://schemas.microsoft.com/office/powerpoint/2010/main" val="31397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32</a:t>
            </a:fld>
            <a:endParaRPr lang="en-US"/>
          </a:p>
        </p:txBody>
      </p:sp>
    </p:spTree>
    <p:extLst>
      <p:ext uri="{BB962C8B-B14F-4D97-AF65-F5344CB8AC3E}">
        <p14:creationId xmlns:p14="http://schemas.microsoft.com/office/powerpoint/2010/main" val="576186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33</a:t>
            </a:fld>
            <a:endParaRPr lang="en-US"/>
          </a:p>
        </p:txBody>
      </p:sp>
    </p:spTree>
    <p:extLst>
      <p:ext uri="{BB962C8B-B14F-4D97-AF65-F5344CB8AC3E}">
        <p14:creationId xmlns:p14="http://schemas.microsoft.com/office/powerpoint/2010/main" val="3022501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34</a:t>
            </a:fld>
            <a:endParaRPr lang="en-US"/>
          </a:p>
        </p:txBody>
      </p:sp>
    </p:spTree>
    <p:extLst>
      <p:ext uri="{BB962C8B-B14F-4D97-AF65-F5344CB8AC3E}">
        <p14:creationId xmlns:p14="http://schemas.microsoft.com/office/powerpoint/2010/main" val="1750644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Charismatic leaders: </a:t>
            </a:r>
            <a:r>
              <a:rPr lang="en-US" b="0" i="0" dirty="0" smtClean="0">
                <a:effectLst/>
              </a:rPr>
              <a:t>Mahatma Gandhi vs. Hitler</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Leaders to admire:</a:t>
            </a:r>
            <a:r>
              <a:rPr lang="en-US" baseline="0" dirty="0" smtClean="0">
                <a:effectLst/>
              </a:rPr>
              <a:t> </a:t>
            </a:r>
            <a:r>
              <a:rPr lang="en-US" dirty="0" smtClean="0"/>
              <a:t>Abraham Lincoln,</a:t>
            </a:r>
            <a:r>
              <a:rPr lang="en-US" baseline="0" dirty="0" smtClean="0"/>
              <a:t> </a:t>
            </a:r>
            <a:r>
              <a:rPr lang="en-US" b="0" dirty="0" smtClean="0">
                <a:effectLst/>
              </a:rPr>
              <a:t>Martin Luther King, </a:t>
            </a:r>
            <a:r>
              <a:rPr lang="en-US" sz="1200" b="0" kern="1200" dirty="0" smtClean="0">
                <a:solidFill>
                  <a:schemeClr val="tx1"/>
                </a:solidFill>
                <a:effectLst/>
                <a:latin typeface="+mn-lt"/>
                <a:ea typeface="+mn-ea"/>
                <a:cs typeface="+mn-cs"/>
              </a:rPr>
              <a:t>George Washington, </a:t>
            </a:r>
            <a:r>
              <a:rPr lang="en-US" b="0" i="0" dirty="0" smtClean="0">
                <a:effectLst/>
              </a:rPr>
              <a:t>Mahatma Gandhi , </a:t>
            </a:r>
            <a:r>
              <a:rPr lang="en-US" dirty="0" smtClean="0">
                <a:effectLst/>
              </a:rPr>
              <a:t>Eleanor Roosevelt, etc.</a:t>
            </a:r>
            <a:r>
              <a:rPr lang="en-US" baseline="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Traits: values and purpose, transparency (thoughts, words and actions are in harmony), trustworthy, motivational, down to earth/approachable, </a:t>
            </a:r>
            <a:r>
              <a:rPr lang="en-US" sz="1200" kern="1200" dirty="0" smtClean="0">
                <a:solidFill>
                  <a:schemeClr val="tx1"/>
                </a:solidFill>
                <a:effectLst/>
                <a:latin typeface="+mn-lt"/>
                <a:ea typeface="+mn-ea"/>
                <a:cs typeface="+mn-cs"/>
              </a:rPr>
              <a:t>authenticity, transparency, inspirational and the ability and willingness to develop others</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a:t>
            </a:r>
            <a:r>
              <a:rPr lang="en-US" sz="1200" dirty="0" smtClean="0"/>
              <a:t>A resonant leader is said to be one that is in tune with himself and others. (</a:t>
            </a:r>
            <a:r>
              <a:rPr lang="en-US" dirty="0" smtClean="0">
                <a:effectLst/>
              </a:rPr>
              <a:t>Boyatzis &amp; McKee,</a:t>
            </a:r>
            <a:r>
              <a:rPr lang="en-US" baseline="0" dirty="0" smtClean="0">
                <a:effectLst/>
              </a:rPr>
              <a:t> 2005)</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35</a:t>
            </a:fld>
            <a:endParaRPr lang="en-US"/>
          </a:p>
        </p:txBody>
      </p:sp>
    </p:spTree>
    <p:extLst>
      <p:ext uri="{BB962C8B-B14F-4D97-AF65-F5344CB8AC3E}">
        <p14:creationId xmlns:p14="http://schemas.microsoft.com/office/powerpoint/2010/main" val="941826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Resonance vs. Dissonance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leaders drive emotions positively we call this effect </a:t>
            </a:r>
            <a:r>
              <a:rPr lang="en-US" sz="1200" b="1" kern="1200" dirty="0" smtClean="0">
                <a:solidFill>
                  <a:schemeClr val="tx1"/>
                </a:solidFill>
                <a:effectLst/>
                <a:latin typeface="+mn-lt"/>
                <a:ea typeface="+mn-ea"/>
                <a:cs typeface="+mn-cs"/>
              </a:rPr>
              <a:t>resonance</a:t>
            </a:r>
            <a:r>
              <a:rPr lang="en-US" sz="1200" kern="1200" dirty="0" smtClean="0">
                <a:solidFill>
                  <a:schemeClr val="tx1"/>
                </a:solidFill>
                <a:effectLst/>
                <a:latin typeface="+mn-lt"/>
                <a:ea typeface="+mn-ea"/>
                <a:cs typeface="+mn-cs"/>
              </a:rPr>
              <a:t>. When they drive emotions negatively, leaders spawn </a:t>
            </a:r>
            <a:r>
              <a:rPr lang="en-US" sz="1200" b="1" i="0" kern="1200" dirty="0" smtClean="0">
                <a:solidFill>
                  <a:schemeClr val="tx1"/>
                </a:solidFill>
                <a:effectLst/>
                <a:latin typeface="+mn-lt"/>
                <a:ea typeface="+mn-ea"/>
                <a:cs typeface="+mn-cs"/>
              </a:rPr>
              <a:t>dissonance,</a:t>
            </a:r>
            <a:r>
              <a:rPr lang="en-US" sz="120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undermining the emotional foundations that let people shine. Whether an organization withers or flourishes depends to a remarkable extent on the leaders’ effectiveness in this primal emotional dimension.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-Skewed values and ethics, Micromanaging,</a:t>
            </a:r>
            <a:r>
              <a:rPr lang="en-US" sz="1200" kern="1200" baseline="0" dirty="0" smtClean="0">
                <a:solidFill>
                  <a:schemeClr val="tx1"/>
                </a:solidFill>
                <a:effectLst/>
                <a:latin typeface="+mn-lt"/>
                <a:ea typeface="+mn-ea"/>
                <a:cs typeface="+mn-cs"/>
              </a:rPr>
              <a:t> l</a:t>
            </a:r>
            <a:r>
              <a:rPr lang="en-US" sz="1200" kern="1200" dirty="0" smtClean="0">
                <a:solidFill>
                  <a:schemeClr val="tx1"/>
                </a:solidFill>
                <a:effectLst/>
                <a:latin typeface="+mn-lt"/>
                <a:ea typeface="+mn-ea"/>
                <a:cs typeface="+mn-cs"/>
              </a:rPr>
              <a:t>ack</a:t>
            </a:r>
            <a:r>
              <a:rPr lang="en-US" sz="1200" kern="1200" baseline="0" dirty="0" smtClean="0">
                <a:solidFill>
                  <a:schemeClr val="tx1"/>
                </a:solidFill>
                <a:effectLst/>
                <a:latin typeface="+mn-lt"/>
                <a:ea typeface="+mn-ea"/>
                <a:cs typeface="+mn-cs"/>
              </a:rPr>
              <a:t> of self-confidence, untrustworthy, lack of harmony and transparency, un-motivational/un-inspirational, treating all subordinates as if they were lazy and did not care, hence creating negative attitudes for those who tried working hard and did care, not communicating clearly (goals, expectations, tasks, etc.)</a:t>
            </a:r>
          </a:p>
        </p:txBody>
      </p:sp>
      <p:sp>
        <p:nvSpPr>
          <p:cNvPr id="4" name="Slide Number Placeholder 3"/>
          <p:cNvSpPr>
            <a:spLocks noGrp="1"/>
          </p:cNvSpPr>
          <p:nvPr>
            <p:ph type="sldNum" sz="quarter" idx="10"/>
          </p:nvPr>
        </p:nvSpPr>
        <p:spPr/>
        <p:txBody>
          <a:bodyPr/>
          <a:lstStyle/>
          <a:p>
            <a:fld id="{67BF3C06-E54A-4F4D-93A1-94026E4C0AF4}" type="slidenum">
              <a:rPr lang="en-US" smtClean="0"/>
              <a:t>36</a:t>
            </a:fld>
            <a:endParaRPr lang="en-US"/>
          </a:p>
        </p:txBody>
      </p:sp>
    </p:spTree>
    <p:extLst>
      <p:ext uri="{BB962C8B-B14F-4D97-AF65-F5344CB8AC3E}">
        <p14:creationId xmlns:p14="http://schemas.microsoft.com/office/powerpoint/2010/main" val="738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Discuss integrity as being more than simple honesty. It's the key to success. A person with integrity has the—often rare—ability to pull everything together, to make it all happen no matter how challenging the circumstances. </a:t>
            </a:r>
          </a:p>
          <a:p>
            <a:endParaRPr lang="en-US" b="0" dirty="0" smtClean="0"/>
          </a:p>
          <a:p>
            <a:r>
              <a:rPr lang="en-US" b="0" dirty="0" smtClean="0"/>
              <a:t>Integrity</a:t>
            </a:r>
            <a:r>
              <a:rPr lang="en-US" b="0" baseline="0" dirty="0" smtClean="0"/>
              <a:t> includes transparency and honesty (with one self and others), achieving inner harmony and a balance with outer forces, doing what is right even when difficult… </a:t>
            </a:r>
            <a:r>
              <a:rPr lang="en-US" b="0" dirty="0" smtClean="0"/>
              <a:t/>
            </a:r>
            <a:br>
              <a:rPr lang="en-US" b="0" dirty="0" smtClean="0"/>
            </a:br>
            <a:endParaRPr lang="en-US" b="0" dirty="0"/>
          </a:p>
        </p:txBody>
      </p:sp>
      <p:sp>
        <p:nvSpPr>
          <p:cNvPr id="4" name="Slide Number Placeholder 3"/>
          <p:cNvSpPr>
            <a:spLocks noGrp="1"/>
          </p:cNvSpPr>
          <p:nvPr>
            <p:ph type="sldNum" sz="quarter" idx="10"/>
          </p:nvPr>
        </p:nvSpPr>
        <p:spPr/>
        <p:txBody>
          <a:bodyPr/>
          <a:lstStyle/>
          <a:p>
            <a:fld id="{67BF3C06-E54A-4F4D-93A1-94026E4C0AF4}" type="slidenum">
              <a:rPr lang="en-US" smtClean="0"/>
              <a:t>37</a:t>
            </a:fld>
            <a:endParaRPr lang="en-US"/>
          </a:p>
        </p:txBody>
      </p:sp>
    </p:spTree>
    <p:extLst>
      <p:ext uri="{BB962C8B-B14F-4D97-AF65-F5344CB8AC3E}">
        <p14:creationId xmlns:p14="http://schemas.microsoft.com/office/powerpoint/2010/main" val="4085511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38</a:t>
            </a:fld>
            <a:endParaRPr lang="en-US"/>
          </a:p>
        </p:txBody>
      </p:sp>
    </p:spTree>
    <p:extLst>
      <p:ext uri="{BB962C8B-B14F-4D97-AF65-F5344CB8AC3E}">
        <p14:creationId xmlns:p14="http://schemas.microsoft.com/office/powerpoint/2010/main" val="2937015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39</a:t>
            </a:fld>
            <a:endParaRPr lang="en-US"/>
          </a:p>
        </p:txBody>
      </p:sp>
    </p:spTree>
    <p:extLst>
      <p:ext uri="{BB962C8B-B14F-4D97-AF65-F5344CB8AC3E}">
        <p14:creationId xmlns:p14="http://schemas.microsoft.com/office/powerpoint/2010/main" val="4674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a:t>
            </a:r>
            <a:r>
              <a:rPr lang="en-US" baseline="0" dirty="0" smtClean="0"/>
              <a:t> whether the skills were transferred to the job</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4</a:t>
            </a:fld>
            <a:endParaRPr lang="en-US"/>
          </a:p>
        </p:txBody>
      </p:sp>
    </p:spTree>
    <p:extLst>
      <p:ext uri="{BB962C8B-B14F-4D97-AF65-F5344CB8AC3E}">
        <p14:creationId xmlns:p14="http://schemas.microsoft.com/office/powerpoint/2010/main" val="2620861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40</a:t>
            </a:fld>
            <a:endParaRPr lang="en-US"/>
          </a:p>
        </p:txBody>
      </p:sp>
    </p:spTree>
    <p:extLst>
      <p:ext uri="{BB962C8B-B14F-4D97-AF65-F5344CB8AC3E}">
        <p14:creationId xmlns:p14="http://schemas.microsoft.com/office/powerpoint/2010/main" val="2070141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41</a:t>
            </a:fld>
            <a:endParaRPr lang="en-US"/>
          </a:p>
        </p:txBody>
      </p:sp>
    </p:spTree>
    <p:extLst>
      <p:ext uri="{BB962C8B-B14F-4D97-AF65-F5344CB8AC3E}">
        <p14:creationId xmlns:p14="http://schemas.microsoft.com/office/powerpoint/2010/main" val="1421791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42</a:t>
            </a:fld>
            <a:endParaRPr lang="en-US"/>
          </a:p>
        </p:txBody>
      </p:sp>
    </p:spTree>
    <p:extLst>
      <p:ext uri="{BB962C8B-B14F-4D97-AF65-F5344CB8AC3E}">
        <p14:creationId xmlns:p14="http://schemas.microsoft.com/office/powerpoint/2010/main" val="1768512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Setup</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-Distribute one scenario to each delegate. You can either give the angry scenario card to a random person in the group or specially select a person based on your own judgment to make sure the exercise is executed successfully. </a:t>
            </a:r>
          </a:p>
          <a:p>
            <a:pPr lvl="0"/>
            <a:r>
              <a:rPr lang="en-US" sz="1200" kern="1200" dirty="0" smtClean="0">
                <a:solidFill>
                  <a:schemeClr val="tx1"/>
                </a:solidFill>
                <a:effectLst/>
                <a:latin typeface="+mn-lt"/>
                <a:ea typeface="+mn-ea"/>
                <a:cs typeface="+mn-cs"/>
              </a:rPr>
              <a:t>-Remind everyone that they are not allowed to see each other’s scenario cards. To make sure no one suspects that many scenarios are similar; you can print them in different fonts and sizes so they look different from a distance even if glanced accidentally. The less the delegates know about the setup, the better. </a:t>
            </a:r>
          </a:p>
          <a:p>
            <a:pPr lvl="0"/>
            <a:r>
              <a:rPr lang="en-US" sz="1200" kern="1200" dirty="0" smtClean="0">
                <a:solidFill>
                  <a:schemeClr val="tx1"/>
                </a:solidFill>
                <a:effectLst/>
                <a:latin typeface="+mn-lt"/>
                <a:ea typeface="+mn-ea"/>
                <a:cs typeface="+mn-cs"/>
              </a:rPr>
              <a:t>-Ask them to start their brainstorming using whatever method they desire. </a:t>
            </a:r>
          </a:p>
          <a:p>
            <a:pPr lvl="0"/>
            <a:r>
              <a:rPr lang="en-US" sz="1200" kern="1200" dirty="0" smtClean="0">
                <a:solidFill>
                  <a:schemeClr val="tx1"/>
                </a:solidFill>
                <a:effectLst/>
                <a:latin typeface="+mn-lt"/>
                <a:ea typeface="+mn-ea"/>
                <a:cs typeface="+mn-cs"/>
              </a:rPr>
              <a:t>-Allocate 10 minutes for this part. Stop the brainstorming if you thought the emotions are becoming problematic. </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BF3C06-E54A-4F4D-93A1-94026E4C0AF4}" type="slidenum">
              <a:rPr lang="en-US" smtClean="0"/>
              <a:t>43</a:t>
            </a:fld>
            <a:endParaRPr lang="en-US"/>
          </a:p>
        </p:txBody>
      </p:sp>
    </p:spTree>
    <p:extLst>
      <p:ext uri="{BB962C8B-B14F-4D97-AF65-F5344CB8AC3E}">
        <p14:creationId xmlns:p14="http://schemas.microsoft.com/office/powerpoint/2010/main" val="1438738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 </a:t>
            </a:r>
          </a:p>
          <a:p>
            <a:r>
              <a:rPr lang="en-US" dirty="0" smtClean="0"/>
              <a:t>-Being</a:t>
            </a:r>
            <a:r>
              <a:rPr lang="en-US" baseline="0" dirty="0" smtClean="0"/>
              <a:t> aware and listening to your instincts that there is indeed an issue</a:t>
            </a:r>
          </a:p>
          <a:p>
            <a:r>
              <a:rPr lang="en-US" baseline="0" dirty="0" smtClean="0"/>
              <a:t>-Being honest with the individual (s) without pointing fingers or saying that they are the problem, but that you sense tension; ask if there is something the matter, etc. </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44</a:t>
            </a:fld>
            <a:endParaRPr lang="en-US"/>
          </a:p>
        </p:txBody>
      </p:sp>
    </p:spTree>
    <p:extLst>
      <p:ext uri="{BB962C8B-B14F-4D97-AF65-F5344CB8AC3E}">
        <p14:creationId xmlns:p14="http://schemas.microsoft.com/office/powerpoint/2010/main" val="2796254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the discussion, ask the group to go through another brainstorming session. This time pick a different topic.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-Randomly distribute the scenarios to delegates, but make sure you don’t give the angry card to the same person as in the first round. Now one person has the angry scenario, though no one other than him knows this. </a:t>
            </a:r>
          </a:p>
          <a:p>
            <a:pPr lvl="0"/>
            <a:r>
              <a:rPr lang="en-US" dirty="0" smtClean="0"/>
              <a:t>-Allocate 10 minutes for this part. You are expecting to see that delegates spot the troublemaker and also observe the strategy used by delegates to handle this. </a:t>
            </a:r>
          </a:p>
        </p:txBody>
      </p:sp>
      <p:sp>
        <p:nvSpPr>
          <p:cNvPr id="4" name="Slide Number Placeholder 3"/>
          <p:cNvSpPr>
            <a:spLocks noGrp="1"/>
          </p:cNvSpPr>
          <p:nvPr>
            <p:ph type="sldNum" sz="quarter" idx="10"/>
          </p:nvPr>
        </p:nvSpPr>
        <p:spPr/>
        <p:txBody>
          <a:bodyPr/>
          <a:lstStyle/>
          <a:p>
            <a:fld id="{67BF3C06-E54A-4F4D-93A1-94026E4C0AF4}" type="slidenum">
              <a:rPr lang="en-US" smtClean="0"/>
              <a:t>45</a:t>
            </a:fld>
            <a:endParaRPr lang="en-US"/>
          </a:p>
        </p:txBody>
      </p:sp>
    </p:spTree>
    <p:extLst>
      <p:ext uri="{BB962C8B-B14F-4D97-AF65-F5344CB8AC3E}">
        <p14:creationId xmlns:p14="http://schemas.microsoft.com/office/powerpoint/2010/main" val="3017315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46</a:t>
            </a:fld>
            <a:endParaRPr lang="en-US"/>
          </a:p>
        </p:txBody>
      </p:sp>
    </p:spTree>
    <p:extLst>
      <p:ext uri="{BB962C8B-B14F-4D97-AF65-F5344CB8AC3E}">
        <p14:creationId xmlns:p14="http://schemas.microsoft.com/office/powerpoint/2010/main" val="2588022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47</a:t>
            </a:fld>
            <a:endParaRPr lang="en-US"/>
          </a:p>
        </p:txBody>
      </p:sp>
    </p:spTree>
    <p:extLst>
      <p:ext uri="{BB962C8B-B14F-4D97-AF65-F5344CB8AC3E}">
        <p14:creationId xmlns:p14="http://schemas.microsoft.com/office/powerpoint/2010/main" val="2475750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48</a:t>
            </a:fld>
            <a:endParaRPr lang="en-US"/>
          </a:p>
        </p:txBody>
      </p:sp>
    </p:spTree>
    <p:extLst>
      <p:ext uri="{BB962C8B-B14F-4D97-AF65-F5344CB8AC3E}">
        <p14:creationId xmlns:p14="http://schemas.microsoft.com/office/powerpoint/2010/main" val="1871209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49</a:t>
            </a:fld>
            <a:endParaRPr lang="en-US"/>
          </a:p>
        </p:txBody>
      </p:sp>
    </p:spTree>
    <p:extLst>
      <p:ext uri="{BB962C8B-B14F-4D97-AF65-F5344CB8AC3E}">
        <p14:creationId xmlns:p14="http://schemas.microsoft.com/office/powerpoint/2010/main" val="133053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5</a:t>
            </a:fld>
            <a:endParaRPr lang="en-US"/>
          </a:p>
        </p:txBody>
      </p:sp>
    </p:spTree>
    <p:extLst>
      <p:ext uri="{BB962C8B-B14F-4D97-AF65-F5344CB8AC3E}">
        <p14:creationId xmlns:p14="http://schemas.microsoft.com/office/powerpoint/2010/main" val="734227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50</a:t>
            </a:fld>
            <a:endParaRPr lang="en-US"/>
          </a:p>
        </p:txBody>
      </p:sp>
    </p:spTree>
    <p:extLst>
      <p:ext uri="{BB962C8B-B14F-4D97-AF65-F5344CB8AC3E}">
        <p14:creationId xmlns:p14="http://schemas.microsoft.com/office/powerpoint/2010/main" val="13608882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xfrm>
            <a:off x="685800" y="4344025"/>
            <a:ext cx="5486400" cy="4114488"/>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sz="1800" smtClean="0">
              <a:latin typeface="Century Schoolbook" pitchFamily="18" charset="0"/>
            </a:endParaRPr>
          </a:p>
        </p:txBody>
      </p:sp>
      <p:sp>
        <p:nvSpPr>
          <p:cNvPr id="4" name="Slide Number Placeholder 3"/>
          <p:cNvSpPr txBox="1">
            <a:spLocks noGrp="1"/>
          </p:cNvSpPr>
          <p:nvPr/>
        </p:nvSpPr>
        <p:spPr>
          <a:xfrm>
            <a:off x="3884613" y="8684926"/>
            <a:ext cx="2971800" cy="457513"/>
          </a:xfrm>
          <a:prstGeom prst="rect">
            <a:avLst/>
          </a:prstGeom>
          <a:noFill/>
        </p:spPr>
        <p:txBody>
          <a:bodyPr anchor="b"/>
          <a:lstStyle/>
          <a:p>
            <a:pPr algn="r" fontAlgn="auto">
              <a:spcBef>
                <a:spcPts val="0"/>
              </a:spcBef>
              <a:spcAft>
                <a:spcPts val="0"/>
              </a:spcAft>
              <a:defRPr/>
            </a:pPr>
            <a:fld id="{5DD87873-27FA-4EE9-A198-00F5411189AB}" type="slidenum">
              <a:rPr lang="en-US" sz="1200">
                <a:latin typeface="+mn-lt"/>
                <a:cs typeface="+mn-cs"/>
              </a:rPr>
              <a:pPr algn="r" fontAlgn="auto">
                <a:spcBef>
                  <a:spcPts val="0"/>
                </a:spcBef>
                <a:spcAft>
                  <a:spcPts val="0"/>
                </a:spcAft>
                <a:defRPr/>
              </a:pPr>
              <a:t>51</a:t>
            </a:fld>
            <a:endParaRPr lang="en-US" sz="1200">
              <a:latin typeface="+mn-lt"/>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52</a:t>
            </a:fld>
            <a:endParaRPr lang="en-US"/>
          </a:p>
        </p:txBody>
      </p:sp>
    </p:spTree>
    <p:extLst>
      <p:ext uri="{BB962C8B-B14F-4D97-AF65-F5344CB8AC3E}">
        <p14:creationId xmlns:p14="http://schemas.microsoft.com/office/powerpoint/2010/main" val="722504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53</a:t>
            </a:fld>
            <a:endParaRPr lang="en-US"/>
          </a:p>
        </p:txBody>
      </p:sp>
    </p:spTree>
    <p:extLst>
      <p:ext uri="{BB962C8B-B14F-4D97-AF65-F5344CB8AC3E}">
        <p14:creationId xmlns:p14="http://schemas.microsoft.com/office/powerpoint/2010/main" val="1315084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 success from the academic and social stand points</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54</a:t>
            </a:fld>
            <a:endParaRPr lang="en-US"/>
          </a:p>
        </p:txBody>
      </p:sp>
    </p:spTree>
    <p:extLst>
      <p:ext uri="{BB962C8B-B14F-4D97-AF65-F5344CB8AC3E}">
        <p14:creationId xmlns:p14="http://schemas.microsoft.com/office/powerpoint/2010/main" val="13724913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Self-Assessment</a:t>
            </a:r>
            <a:r>
              <a:rPr lang="en-US" baseline="0" dirty="0" smtClean="0"/>
              <a:t> from http://www.esd.wa.gov/washingtonservicecorps/docs/servesformsinfo/debbie-mcgee-emotional-intelligence-self-assessment.pdf</a:t>
            </a:r>
          </a:p>
          <a:p>
            <a:r>
              <a:rPr lang="en-US" baseline="0" dirty="0" smtClean="0"/>
              <a:t>Self-Assessment feedback from http://www.ihhp.com/quiz.php</a:t>
            </a:r>
            <a:endParaRPr lang="en-US" dirty="0" smtClean="0"/>
          </a:p>
          <a:p>
            <a:r>
              <a:rPr lang="en-US" dirty="0" smtClean="0"/>
              <a:t>Activity from http://www.skillsconverged.com/FreeTrainingMaterials/tabid/258/articleType/ArticleView/articleId/791/categoryId/132/Emotional-Intelligence-Exercise-How-to-Control-Crowd-Contagion.aspx </a:t>
            </a:r>
          </a:p>
          <a:p>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55</a:t>
            </a:fld>
            <a:endParaRPr lang="en-US"/>
          </a:p>
        </p:txBody>
      </p:sp>
    </p:spTree>
    <p:extLst>
      <p:ext uri="{BB962C8B-B14F-4D97-AF65-F5344CB8AC3E}">
        <p14:creationId xmlns:p14="http://schemas.microsoft.com/office/powerpoint/2010/main" val="1619785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56</a:t>
            </a:fld>
            <a:endParaRPr lang="en-US"/>
          </a:p>
        </p:txBody>
      </p:sp>
    </p:spTree>
    <p:extLst>
      <p:ext uri="{BB962C8B-B14F-4D97-AF65-F5344CB8AC3E}">
        <p14:creationId xmlns:p14="http://schemas.microsoft.com/office/powerpoint/2010/main" val="31656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TNA= training needs analysis</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6</a:t>
            </a:fld>
            <a:endParaRPr lang="en-US"/>
          </a:p>
        </p:txBody>
      </p:sp>
    </p:spTree>
    <p:extLst>
      <p:ext uri="{BB962C8B-B14F-4D97-AF65-F5344CB8AC3E}">
        <p14:creationId xmlns:p14="http://schemas.microsoft.com/office/powerpoint/2010/main" val="113204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7</a:t>
            </a:fld>
            <a:endParaRPr lang="en-US"/>
          </a:p>
        </p:txBody>
      </p:sp>
    </p:spTree>
    <p:extLst>
      <p:ext uri="{BB962C8B-B14F-4D97-AF65-F5344CB8AC3E}">
        <p14:creationId xmlns:p14="http://schemas.microsoft.com/office/powerpoint/2010/main" val="109211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GAP = Expected Performance</a:t>
            </a:r>
            <a:r>
              <a:rPr lang="en-US" baseline="0" dirty="0" smtClean="0"/>
              <a:t> (EP) &lt; Actual Performance (AP)</a:t>
            </a:r>
            <a:endParaRPr lang="en-US" dirty="0"/>
          </a:p>
        </p:txBody>
      </p:sp>
      <p:sp>
        <p:nvSpPr>
          <p:cNvPr id="4" name="Slide Number Placeholder 3"/>
          <p:cNvSpPr>
            <a:spLocks noGrp="1"/>
          </p:cNvSpPr>
          <p:nvPr>
            <p:ph type="sldNum" sz="quarter" idx="10"/>
          </p:nvPr>
        </p:nvSpPr>
        <p:spPr/>
        <p:txBody>
          <a:bodyPr/>
          <a:lstStyle/>
          <a:p>
            <a:fld id="{67BF3C06-E54A-4F4D-93A1-94026E4C0AF4}" type="slidenum">
              <a:rPr lang="en-US" smtClean="0"/>
              <a:t>8</a:t>
            </a:fld>
            <a:endParaRPr lang="en-US"/>
          </a:p>
        </p:txBody>
      </p:sp>
    </p:spTree>
    <p:extLst>
      <p:ext uri="{BB962C8B-B14F-4D97-AF65-F5344CB8AC3E}">
        <p14:creationId xmlns:p14="http://schemas.microsoft.com/office/powerpoint/2010/main" val="100254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BF3C06-E54A-4F4D-93A1-94026E4C0AF4}" type="slidenum">
              <a:rPr lang="en-US" smtClean="0"/>
              <a:t>9</a:t>
            </a:fld>
            <a:endParaRPr lang="en-US"/>
          </a:p>
        </p:txBody>
      </p:sp>
    </p:spTree>
    <p:extLst>
      <p:ext uri="{BB962C8B-B14F-4D97-AF65-F5344CB8AC3E}">
        <p14:creationId xmlns:p14="http://schemas.microsoft.com/office/powerpoint/2010/main" val="115836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413452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310697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791214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6DDE61-544D-422D-9AE1-5542B9587CF6}"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2736116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6DDE61-544D-422D-9AE1-5542B9587CF6}" type="datetimeFigureOut">
              <a:rPr lang="en-US" smtClean="0"/>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3700326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DDE61-544D-422D-9AE1-5542B9587CF6}" type="datetimeFigureOut">
              <a:rPr lang="en-US" smtClean="0"/>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6501047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DDE61-544D-422D-9AE1-5542B9587CF6}" type="datetimeFigureOut">
              <a:rPr lang="en-US" smtClean="0"/>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32254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DDE61-544D-422D-9AE1-5542B9587CF6}"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372711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DDE61-544D-422D-9AE1-5542B9587CF6}"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2038001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362062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extLst>
      <p:ext uri="{BB962C8B-B14F-4D97-AF65-F5344CB8AC3E}">
        <p14:creationId xmlns:p14="http://schemas.microsoft.com/office/powerpoint/2010/main" val="193712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DDE61-544D-422D-9AE1-5542B9587CF6}"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6DDE61-544D-422D-9AE1-5542B9587CF6}"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6DDE61-544D-422D-9AE1-5542B9587CF6}" type="datetimeFigureOut">
              <a:rPr lang="en-US" smtClean="0"/>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DDE61-544D-422D-9AE1-5542B9587CF6}" type="datetimeFigureOut">
              <a:rPr lang="en-US" smtClean="0"/>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DDE61-544D-422D-9AE1-5542B9587CF6}" type="datetimeFigureOut">
              <a:rPr lang="en-US" smtClean="0"/>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DDE61-544D-422D-9AE1-5542B9587CF6}"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5852-E06B-49F3-B513-3DC1A06EA6E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DDE61-544D-422D-9AE1-5542B9587CF6}"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85852-E06B-49F3-B513-3DC1A06EA6E4}"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AC6DDE61-544D-422D-9AE1-5542B9587CF6}" type="datetimeFigureOut">
              <a:rPr lang="en-US" smtClean="0"/>
              <a:t>5/16/2012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FFA85852-E06B-49F3-B513-3DC1A06EA6E4}"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DDE61-544D-422D-9AE1-5542B9587CF6}" type="datetimeFigureOut">
              <a:rPr lang="en-US" smtClean="0"/>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85852-E06B-49F3-B513-3DC1A06EA6E4}" type="slidenum">
              <a:rPr lang="en-US" smtClean="0"/>
              <a:t>‹#›</a:t>
            </a:fld>
            <a:endParaRPr lang="en-US"/>
          </a:p>
        </p:txBody>
      </p:sp>
    </p:spTree>
    <p:extLst>
      <p:ext uri="{BB962C8B-B14F-4D97-AF65-F5344CB8AC3E}">
        <p14:creationId xmlns:p14="http://schemas.microsoft.com/office/powerpoint/2010/main" val="282883967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hemeOverride" Target="../theme/themeOverride3.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rainyquote.com/quotes/quotes/j/johnbuchan166510.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celstec.org/system/files/file/conference_proceedings/aeid2009/papers/paper_239.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www.merriam-webster.com/dictionary/empathy" TargetMode="External"/><Relationship Id="rId4" Type="http://schemas.openxmlformats.org/officeDocument/2006/relationships/hyperlink" Target="http://www.gaebler.com/Building-An-Emotional-Connection-With-Your-Customers.htm"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Annual Training Proposal: Emotional Intelligence (EQ)</a:t>
            </a:r>
            <a:endParaRPr lang="en-US" dirty="0"/>
          </a:p>
        </p:txBody>
      </p:sp>
      <p:sp>
        <p:nvSpPr>
          <p:cNvPr id="3" name="Subtitle 2"/>
          <p:cNvSpPr>
            <a:spLocks noGrp="1"/>
          </p:cNvSpPr>
          <p:nvPr>
            <p:ph type="subTitle" idx="1"/>
          </p:nvPr>
        </p:nvSpPr>
        <p:spPr/>
        <p:txBody>
          <a:bodyPr/>
          <a:lstStyle/>
          <a:p>
            <a:r>
              <a:rPr lang="en-US" dirty="0" smtClean="0"/>
              <a:t>By Angie Carreon</a:t>
            </a:r>
            <a:endParaRPr lang="en-US" dirty="0"/>
          </a:p>
        </p:txBody>
      </p:sp>
    </p:spTree>
    <p:extLst>
      <p:ext uri="{BB962C8B-B14F-4D97-AF65-F5344CB8AC3E}">
        <p14:creationId xmlns:p14="http://schemas.microsoft.com/office/powerpoint/2010/main" val="211183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 Competencies</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smtClean="0"/>
              <a:t>A mentor should be: </a:t>
            </a:r>
          </a:p>
          <a:p>
            <a:pPr lvl="0"/>
            <a:r>
              <a:rPr lang="en-US" dirty="0" smtClean="0"/>
              <a:t>Empathetic</a:t>
            </a:r>
          </a:p>
          <a:p>
            <a:pPr lvl="0"/>
            <a:r>
              <a:rPr lang="en-US" dirty="0" smtClean="0"/>
              <a:t>Compassionate</a:t>
            </a:r>
          </a:p>
          <a:p>
            <a:pPr lvl="0"/>
            <a:r>
              <a:rPr lang="en-US" dirty="0" smtClean="0"/>
              <a:t>Patient</a:t>
            </a:r>
          </a:p>
          <a:p>
            <a:pPr lvl="0"/>
            <a:r>
              <a:rPr lang="en-US" dirty="0" smtClean="0"/>
              <a:t>Approachable</a:t>
            </a:r>
          </a:p>
          <a:p>
            <a:pPr lvl="0"/>
            <a:r>
              <a:rPr lang="en-US" dirty="0" smtClean="0"/>
              <a:t>Good listener</a:t>
            </a:r>
          </a:p>
          <a:p>
            <a:pPr lvl="0"/>
            <a:r>
              <a:rPr lang="en-US" dirty="0" smtClean="0"/>
              <a:t>Good communicator</a:t>
            </a:r>
          </a:p>
          <a:p>
            <a:pPr lvl="0"/>
            <a:r>
              <a:rPr lang="en-US" dirty="0" smtClean="0"/>
              <a:t>Good at obtaining rapport and building trusting relationships</a:t>
            </a:r>
          </a:p>
          <a:p>
            <a:pPr lvl="0"/>
            <a:r>
              <a:rPr lang="en-US" dirty="0"/>
              <a:t>B</a:t>
            </a:r>
            <a:r>
              <a:rPr lang="en-US" dirty="0" smtClean="0"/>
              <a:t>eing an example</a:t>
            </a:r>
          </a:p>
          <a:p>
            <a:pPr lvl="0"/>
            <a:r>
              <a:rPr lang="en-US" dirty="0" smtClean="0"/>
              <a:t>A Leader</a:t>
            </a:r>
            <a:endParaRPr lang="en-US" dirty="0"/>
          </a:p>
          <a:p>
            <a:pPr lvl="0"/>
            <a:endParaRPr lang="en-US" dirty="0" smtClean="0"/>
          </a:p>
          <a:p>
            <a:pPr marL="0" lvl="0" indent="0">
              <a:buNone/>
            </a:pPr>
            <a:endParaRPr lang="en-US" dirty="0" smtClean="0"/>
          </a:p>
        </p:txBody>
      </p:sp>
    </p:spTree>
    <p:extLst>
      <p:ext uri="{BB962C8B-B14F-4D97-AF65-F5344CB8AC3E}">
        <p14:creationId xmlns:p14="http://schemas.microsoft.com/office/powerpoint/2010/main" val="311360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that Require Training</a:t>
            </a:r>
            <a:endParaRPr lang="en-US" dirty="0"/>
          </a:p>
        </p:txBody>
      </p:sp>
      <p:sp>
        <p:nvSpPr>
          <p:cNvPr id="3" name="Content Placeholder 2"/>
          <p:cNvSpPr>
            <a:spLocks noGrp="1"/>
          </p:cNvSpPr>
          <p:nvPr>
            <p:ph idx="1"/>
          </p:nvPr>
        </p:nvSpPr>
        <p:spPr>
          <a:xfrm>
            <a:off x="1009443" y="1403282"/>
            <a:ext cx="7125112" cy="4051437"/>
          </a:xfrm>
        </p:spPr>
        <p:txBody>
          <a:bodyPr/>
          <a:lstStyle/>
          <a:p>
            <a:pPr marL="0" indent="0">
              <a:buNone/>
            </a:pPr>
            <a:r>
              <a:rPr lang="en-US" u="sng" dirty="0"/>
              <a:t>Competencies </a:t>
            </a:r>
            <a:endParaRPr lang="en-US" dirty="0"/>
          </a:p>
          <a:p>
            <a:pPr lvl="0"/>
            <a:r>
              <a:rPr lang="en-US" dirty="0"/>
              <a:t>An effective mentor acts as an active </a:t>
            </a:r>
            <a:r>
              <a:rPr lang="en-US" dirty="0" smtClean="0"/>
              <a:t>listener and utilizes simple counseling skills such as reflecting, encouraging and asking questions. </a:t>
            </a:r>
            <a:r>
              <a:rPr lang="en-US" dirty="0"/>
              <a:t>He/she is aware of how their emotions/attitudes can affect their body language and conversations. </a:t>
            </a:r>
          </a:p>
          <a:p>
            <a:pPr lvl="0"/>
            <a:r>
              <a:rPr lang="en-US" dirty="0"/>
              <a:t>An effective mentor establishes rapport, obtains and maintains trusting relationship with program participants, particularly with their mentees. </a:t>
            </a:r>
          </a:p>
          <a:p>
            <a:pPr lvl="0"/>
            <a:r>
              <a:rPr lang="en-US" dirty="0"/>
              <a:t>An effective </a:t>
            </a:r>
            <a:r>
              <a:rPr lang="en-US" dirty="0" smtClean="0"/>
              <a:t>mentor acts as a leader and shows the full meaning of the word “integrity”</a:t>
            </a:r>
            <a:endParaRPr lang="en-US" dirty="0"/>
          </a:p>
        </p:txBody>
      </p:sp>
    </p:spTree>
    <p:extLst>
      <p:ext uri="{BB962C8B-B14F-4D97-AF65-F5344CB8AC3E}">
        <p14:creationId xmlns:p14="http://schemas.microsoft.com/office/powerpoint/2010/main" val="296709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009443" y="1403282"/>
            <a:ext cx="7125112" cy="4051437"/>
          </a:xfrm>
        </p:spPr>
        <p:txBody>
          <a:bodyPr>
            <a:normAutofit fontScale="92500"/>
          </a:bodyPr>
          <a:lstStyle/>
          <a:p>
            <a:pPr marL="0" lvl="0" indent="0">
              <a:buNone/>
            </a:pPr>
            <a:r>
              <a:rPr lang="en-US" sz="2000" dirty="0" smtClean="0"/>
              <a:t>After training mentors will: </a:t>
            </a:r>
          </a:p>
          <a:p>
            <a:pPr lvl="0"/>
            <a:r>
              <a:rPr lang="en-US" sz="2000" dirty="0" smtClean="0"/>
              <a:t>Be aware of the impact of their emotions (and attitudes) on their relationships, especially with their mentees and  other program participants</a:t>
            </a:r>
          </a:p>
          <a:p>
            <a:pPr lvl="0"/>
            <a:r>
              <a:rPr lang="en-US" sz="2000" dirty="0" smtClean="0"/>
              <a:t>Be </a:t>
            </a:r>
            <a:r>
              <a:rPr lang="en-US" sz="2000" dirty="0"/>
              <a:t>aware of the importance of EQ and rapport in the building and managing of relationships; </a:t>
            </a:r>
            <a:r>
              <a:rPr lang="en-US" sz="2000" dirty="0" smtClean="0"/>
              <a:t>and</a:t>
            </a:r>
          </a:p>
          <a:p>
            <a:pPr lvl="1"/>
            <a:r>
              <a:rPr lang="en-US" sz="2000" dirty="0"/>
              <a:t>u</a:t>
            </a:r>
            <a:r>
              <a:rPr lang="en-US" sz="2000" dirty="0" smtClean="0"/>
              <a:t>nderstand that they can </a:t>
            </a:r>
            <a:r>
              <a:rPr lang="en-US" sz="2000" u="sng" dirty="0" smtClean="0"/>
              <a:t>consciously </a:t>
            </a:r>
            <a:r>
              <a:rPr lang="en-US" sz="2000" dirty="0"/>
              <a:t>utilize this information. </a:t>
            </a:r>
            <a:endParaRPr lang="en-US" sz="2000" dirty="0" smtClean="0"/>
          </a:p>
          <a:p>
            <a:r>
              <a:rPr lang="en-US" sz="2000" dirty="0" smtClean="0"/>
              <a:t>Be aware of their areas for improvement related to EQ and understand that improvement is possible</a:t>
            </a:r>
          </a:p>
          <a:p>
            <a:r>
              <a:rPr lang="en-US" sz="2000" dirty="0" smtClean="0"/>
              <a:t>Have a basic understanding of what it means to lead with integrity</a:t>
            </a:r>
            <a:endParaRPr lang="en-US" sz="2000" dirty="0"/>
          </a:p>
        </p:txBody>
      </p:sp>
    </p:spTree>
    <p:extLst>
      <p:ext uri="{BB962C8B-B14F-4D97-AF65-F5344CB8AC3E}">
        <p14:creationId xmlns:p14="http://schemas.microsoft.com/office/powerpoint/2010/main" val="251666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Strategy</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u="sng" dirty="0"/>
              <a:t>Methodology, Sequencing and Time Frames</a:t>
            </a:r>
            <a:endParaRPr lang="en-US" dirty="0"/>
          </a:p>
          <a:p>
            <a:r>
              <a:rPr lang="en-US" dirty="0" smtClean="0"/>
              <a:t>Handout (read night before training)</a:t>
            </a:r>
          </a:p>
          <a:p>
            <a:r>
              <a:rPr lang="en-US" dirty="0" smtClean="0"/>
              <a:t>Lecture </a:t>
            </a:r>
            <a:r>
              <a:rPr lang="en-US" dirty="0"/>
              <a:t>with discussion </a:t>
            </a:r>
            <a:r>
              <a:rPr lang="en-US" dirty="0" smtClean="0"/>
              <a:t>(25-30min</a:t>
            </a:r>
            <a:r>
              <a:rPr lang="en-US" dirty="0"/>
              <a:t>)</a:t>
            </a:r>
          </a:p>
          <a:p>
            <a:r>
              <a:rPr lang="en-US" dirty="0"/>
              <a:t>Self-assessment (</a:t>
            </a:r>
            <a:r>
              <a:rPr lang="en-US" dirty="0" smtClean="0"/>
              <a:t>15 </a:t>
            </a:r>
            <a:r>
              <a:rPr lang="en-US" dirty="0"/>
              <a:t>min)</a:t>
            </a:r>
          </a:p>
          <a:p>
            <a:r>
              <a:rPr lang="en-US" dirty="0"/>
              <a:t>Discussion </a:t>
            </a:r>
            <a:r>
              <a:rPr lang="en-US" dirty="0" smtClean="0"/>
              <a:t>(10min</a:t>
            </a:r>
            <a:r>
              <a:rPr lang="en-US" dirty="0"/>
              <a:t>)</a:t>
            </a:r>
          </a:p>
          <a:p>
            <a:r>
              <a:rPr lang="en-US" dirty="0"/>
              <a:t>Break </a:t>
            </a:r>
            <a:r>
              <a:rPr lang="en-US" dirty="0" smtClean="0"/>
              <a:t>(10min)</a:t>
            </a:r>
          </a:p>
          <a:p>
            <a:endParaRPr lang="en-US" dirty="0"/>
          </a:p>
          <a:p>
            <a:endParaRPr lang="en-US" dirty="0" smtClean="0"/>
          </a:p>
        </p:txBody>
      </p:sp>
      <p:sp>
        <p:nvSpPr>
          <p:cNvPr id="7" name="Content Placeholder 6"/>
          <p:cNvSpPr>
            <a:spLocks noGrp="1"/>
          </p:cNvSpPr>
          <p:nvPr>
            <p:ph sz="half" idx="2"/>
          </p:nvPr>
        </p:nvSpPr>
        <p:spPr/>
        <p:txBody>
          <a:bodyPr>
            <a:normAutofit lnSpcReduction="10000"/>
          </a:bodyPr>
          <a:lstStyle/>
          <a:p>
            <a:r>
              <a:rPr lang="en-US" dirty="0" smtClean="0"/>
              <a:t>Lecture </a:t>
            </a:r>
            <a:r>
              <a:rPr lang="en-US" dirty="0"/>
              <a:t>with discussion (</a:t>
            </a:r>
            <a:r>
              <a:rPr lang="en-US" dirty="0" smtClean="0"/>
              <a:t>20-25min</a:t>
            </a:r>
            <a:r>
              <a:rPr lang="en-US" dirty="0"/>
              <a:t>)</a:t>
            </a:r>
          </a:p>
          <a:p>
            <a:r>
              <a:rPr lang="en-US" dirty="0"/>
              <a:t>G</a:t>
            </a:r>
            <a:r>
              <a:rPr lang="en-US" dirty="0" smtClean="0"/>
              <a:t>roup </a:t>
            </a:r>
            <a:r>
              <a:rPr lang="en-US" dirty="0"/>
              <a:t>Role-Play </a:t>
            </a:r>
            <a:r>
              <a:rPr lang="en-US" dirty="0" smtClean="0"/>
              <a:t>(10min</a:t>
            </a:r>
            <a:r>
              <a:rPr lang="en-US" dirty="0"/>
              <a:t>)</a:t>
            </a:r>
          </a:p>
          <a:p>
            <a:r>
              <a:rPr lang="en-US" dirty="0" smtClean="0"/>
              <a:t>Discussion (10min</a:t>
            </a:r>
            <a:r>
              <a:rPr lang="en-US" dirty="0"/>
              <a:t>)</a:t>
            </a:r>
          </a:p>
          <a:p>
            <a:r>
              <a:rPr lang="en-US" dirty="0" smtClean="0"/>
              <a:t>2nd </a:t>
            </a:r>
            <a:r>
              <a:rPr lang="en-US" dirty="0"/>
              <a:t>group Role-Play (10min)</a:t>
            </a:r>
          </a:p>
          <a:p>
            <a:r>
              <a:rPr lang="en-US" dirty="0" smtClean="0"/>
              <a:t>Discussion </a:t>
            </a:r>
            <a:r>
              <a:rPr lang="en-US" dirty="0"/>
              <a:t>(</a:t>
            </a:r>
            <a:r>
              <a:rPr lang="en-US" dirty="0" smtClean="0"/>
              <a:t>20-25min)</a:t>
            </a:r>
            <a:endParaRPr lang="en-US" dirty="0"/>
          </a:p>
          <a:p>
            <a:r>
              <a:rPr lang="en-US" dirty="0"/>
              <a:t>Break (10min</a:t>
            </a:r>
            <a:r>
              <a:rPr lang="en-US" dirty="0" smtClean="0"/>
              <a:t>)</a:t>
            </a:r>
          </a:p>
          <a:p>
            <a:pPr marL="0" indent="0">
              <a:buNone/>
            </a:pPr>
            <a:endParaRPr lang="en-US" dirty="0"/>
          </a:p>
          <a:p>
            <a:r>
              <a:rPr lang="en-US" dirty="0"/>
              <a:t>Workshop (30min)</a:t>
            </a:r>
          </a:p>
          <a:p>
            <a:r>
              <a:rPr lang="en-US" dirty="0"/>
              <a:t>Evaluation (10min</a:t>
            </a:r>
            <a:r>
              <a:rPr lang="en-US" dirty="0" smtClean="0"/>
              <a:t>)</a:t>
            </a:r>
          </a:p>
          <a:p>
            <a:r>
              <a:rPr lang="en-US" dirty="0" smtClean="0"/>
              <a:t>Lunch</a:t>
            </a:r>
            <a:endParaRPr lang="en-US" dirty="0"/>
          </a:p>
        </p:txBody>
      </p:sp>
    </p:spTree>
    <p:extLst>
      <p:ext uri="{BB962C8B-B14F-4D97-AF65-F5344CB8AC3E}">
        <p14:creationId xmlns:p14="http://schemas.microsoft.com/office/powerpoint/2010/main" val="237409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Strategy (Continued)</a:t>
            </a:r>
            <a:endParaRPr lang="en-US" dirty="0"/>
          </a:p>
        </p:txBody>
      </p:sp>
      <p:sp>
        <p:nvSpPr>
          <p:cNvPr id="3" name="Content Placeholder 2"/>
          <p:cNvSpPr>
            <a:spLocks noGrp="1"/>
          </p:cNvSpPr>
          <p:nvPr>
            <p:ph sz="half" idx="1"/>
          </p:nvPr>
        </p:nvSpPr>
        <p:spPr/>
        <p:txBody>
          <a:bodyPr/>
          <a:lstStyle/>
          <a:p>
            <a:r>
              <a:rPr lang="en-US" u="sng" dirty="0"/>
              <a:t>Room configuration</a:t>
            </a:r>
            <a:endParaRPr lang="en-US" dirty="0"/>
          </a:p>
          <a:p>
            <a:r>
              <a:rPr lang="en-US" dirty="0"/>
              <a:t>12-15 trainees</a:t>
            </a:r>
          </a:p>
          <a:p>
            <a:r>
              <a:rPr lang="en-US" dirty="0"/>
              <a:t>U-shaped to allow attention on the trainer during lecture, while encourage discussion (within </a:t>
            </a:r>
            <a:r>
              <a:rPr lang="en-US" dirty="0" smtClean="0"/>
              <a:t>the participants </a:t>
            </a:r>
            <a:r>
              <a:rPr lang="en-US" dirty="0"/>
              <a:t>and with the instructor). </a:t>
            </a:r>
            <a:endParaRPr lang="en-US" dirty="0" smtClean="0"/>
          </a:p>
          <a:p>
            <a:r>
              <a:rPr lang="en-US" dirty="0" smtClean="0"/>
              <a:t>Inspiring quotes about connection. trust, leadership and integrity on the walls. </a:t>
            </a:r>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362200"/>
            <a:ext cx="3693268" cy="2590800"/>
          </a:xfrm>
        </p:spPr>
      </p:pic>
    </p:spTree>
    <p:extLst>
      <p:ext uri="{BB962C8B-B14F-4D97-AF65-F5344CB8AC3E}">
        <p14:creationId xmlns:p14="http://schemas.microsoft.com/office/powerpoint/2010/main" val="2903220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a:t>
            </a:r>
            <a:endParaRPr lang="en-US" dirty="0"/>
          </a:p>
        </p:txBody>
      </p:sp>
      <p:sp>
        <p:nvSpPr>
          <p:cNvPr id="3" name="Content Placeholder 2"/>
          <p:cNvSpPr>
            <a:spLocks noGrp="1"/>
          </p:cNvSpPr>
          <p:nvPr>
            <p:ph idx="1"/>
          </p:nvPr>
        </p:nvSpPr>
        <p:spPr>
          <a:xfrm>
            <a:off x="1009443" y="1403282"/>
            <a:ext cx="7125112" cy="4051437"/>
          </a:xfrm>
        </p:spPr>
        <p:txBody>
          <a:bodyPr/>
          <a:lstStyle/>
          <a:p>
            <a:r>
              <a:rPr lang="en-US" dirty="0" smtClean="0"/>
              <a:t>A handout will be provided to all trainees the night before the training. </a:t>
            </a:r>
          </a:p>
          <a:p>
            <a:r>
              <a:rPr lang="en-US" sz="1800" dirty="0" smtClean="0"/>
              <a:t>This </a:t>
            </a:r>
            <a:r>
              <a:rPr lang="en-US" sz="1800" dirty="0"/>
              <a:t>handout will include a couple definitions of emotional intelligence and questions for them to think about/search and answer. </a:t>
            </a:r>
          </a:p>
          <a:p>
            <a:pPr marL="742950" lvl="2" indent="-342900"/>
            <a:r>
              <a:rPr lang="en-US" sz="1800" dirty="0"/>
              <a:t>The questions chosen are intended to get the trainees train of thought started on the topic and how it may relate to their role as mentors. </a:t>
            </a:r>
            <a:endParaRPr lang="en-US" sz="1800" dirty="0" smtClean="0"/>
          </a:p>
          <a:p>
            <a:pPr marL="742950" lvl="2" indent="-342900"/>
            <a:endParaRPr lang="en-US" sz="1800" dirty="0"/>
          </a:p>
          <a:p>
            <a:pPr marL="400050" lvl="2" indent="0">
              <a:buNone/>
            </a:pPr>
            <a:endParaRPr lang="en-US" sz="1800" dirty="0"/>
          </a:p>
        </p:txBody>
      </p:sp>
    </p:spTree>
    <p:extLst>
      <p:ext uri="{BB962C8B-B14F-4D97-AF65-F5344CB8AC3E}">
        <p14:creationId xmlns:p14="http://schemas.microsoft.com/office/powerpoint/2010/main" val="3044039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noChangeAspect="1"/>
          </p:cNvGraphicFramePr>
          <p:nvPr>
            <p:ph idx="1"/>
            <p:extLst>
              <p:ext uri="{D42A27DB-BD31-4B8C-83A1-F6EECF244321}">
                <p14:modId xmlns:p14="http://schemas.microsoft.com/office/powerpoint/2010/main" val="1225045056"/>
              </p:ext>
            </p:extLst>
          </p:nvPr>
        </p:nvGraphicFramePr>
        <p:xfrm>
          <a:off x="2676525" y="304800"/>
          <a:ext cx="3789363" cy="5554663"/>
        </p:xfrm>
        <a:graphic>
          <a:graphicData uri="http://schemas.openxmlformats.org/presentationml/2006/ole">
            <mc:AlternateContent xmlns:mc="http://schemas.openxmlformats.org/markup-compatibility/2006">
              <mc:Choice xmlns:v="urn:schemas-microsoft-com:vml" Requires="v">
                <p:oleObj spid="_x0000_s1064" name="Document" r:id="rId5" imgW="5956042" imgH="8733611" progId="Word.Document.12">
                  <p:embed/>
                </p:oleObj>
              </mc:Choice>
              <mc:Fallback>
                <p:oleObj name="Document" r:id="rId5" imgW="5956042" imgH="8733611" progId="Word.Document.12">
                  <p:embed/>
                  <p:pic>
                    <p:nvPicPr>
                      <p:cNvPr id="0" name=""/>
                      <p:cNvPicPr/>
                      <p:nvPr/>
                    </p:nvPicPr>
                    <p:blipFill>
                      <a:blip r:embed="rId6"/>
                      <a:stretch>
                        <a:fillRect/>
                      </a:stretch>
                    </p:blipFill>
                    <p:spPr>
                      <a:xfrm>
                        <a:off x="2676525" y="304800"/>
                        <a:ext cx="3789363" cy="5554663"/>
                      </a:xfrm>
                      <a:prstGeom prst="rect">
                        <a:avLst/>
                      </a:prstGeom>
                    </p:spPr>
                  </p:pic>
                </p:oleObj>
              </mc:Fallback>
            </mc:AlternateContent>
          </a:graphicData>
        </a:graphic>
      </p:graphicFrame>
    </p:spTree>
    <p:extLst>
      <p:ext uri="{BB962C8B-B14F-4D97-AF65-F5344CB8AC3E}">
        <p14:creationId xmlns:p14="http://schemas.microsoft.com/office/powerpoint/2010/main" val="2181625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empathy mean? </a:t>
            </a:r>
            <a:endParaRPr lang="en-US" dirty="0"/>
          </a:p>
        </p:txBody>
      </p:sp>
    </p:spTree>
    <p:extLst>
      <p:ext uri="{BB962C8B-B14F-4D97-AF65-F5344CB8AC3E}">
        <p14:creationId xmlns:p14="http://schemas.microsoft.com/office/powerpoint/2010/main" val="1789302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a:t>
            </a:r>
            <a:endParaRPr lang="en-US" dirty="0"/>
          </a:p>
        </p:txBody>
      </p:sp>
      <p:sp>
        <p:nvSpPr>
          <p:cNvPr id="3" name="Content Placeholder 2"/>
          <p:cNvSpPr>
            <a:spLocks noGrp="1"/>
          </p:cNvSpPr>
          <p:nvPr>
            <p:ph idx="1"/>
          </p:nvPr>
        </p:nvSpPr>
        <p:spPr>
          <a:xfrm>
            <a:off x="990600" y="1403282"/>
            <a:ext cx="7125112" cy="4051437"/>
          </a:xfrm>
        </p:spPr>
        <p:txBody>
          <a:bodyPr/>
          <a:lstStyle/>
          <a:p>
            <a:r>
              <a:rPr lang="en-US" dirty="0"/>
              <a:t>The Miriam-Webster Encyclopedia defines </a:t>
            </a:r>
            <a:r>
              <a:rPr lang="en-US" b="1" dirty="0"/>
              <a:t>empathy</a:t>
            </a:r>
            <a:r>
              <a:rPr lang="en-US" dirty="0"/>
              <a:t> as “the action of understanding, being aware of, being sensitive to and vicariously experiencing the feelings, thoughts, and experiences of another” (para. 2). Therefore, it makes sense that the root of the </a:t>
            </a:r>
            <a:r>
              <a:rPr lang="en-US" dirty="0" smtClean="0"/>
              <a:t>word empathy is </a:t>
            </a:r>
            <a:r>
              <a:rPr lang="en-US" dirty="0"/>
              <a:t>the Greek word </a:t>
            </a:r>
            <a:r>
              <a:rPr lang="en-US" i="1" dirty="0"/>
              <a:t>empatheia,</a:t>
            </a:r>
            <a:r>
              <a:rPr lang="en-US" dirty="0"/>
              <a:t> which translates to passion, and comes from the word </a:t>
            </a:r>
            <a:r>
              <a:rPr lang="en-US" i="1" dirty="0"/>
              <a:t>empathēs, </a:t>
            </a:r>
            <a:r>
              <a:rPr lang="en-US" dirty="0"/>
              <a:t>where</a:t>
            </a:r>
            <a:r>
              <a:rPr lang="en-US" i="1" dirty="0"/>
              <a:t> em- + pathos </a:t>
            </a:r>
            <a:r>
              <a:rPr lang="en-US" dirty="0"/>
              <a:t>= feelings, emotions</a:t>
            </a:r>
            <a:r>
              <a:rPr lang="en-US" i="1" dirty="0"/>
              <a:t>. </a:t>
            </a:r>
            <a:endParaRPr lang="en-US" i="1" dirty="0" smtClean="0"/>
          </a:p>
          <a:p>
            <a:r>
              <a:rPr lang="en-US" dirty="0" smtClean="0"/>
              <a:t>Goleman </a:t>
            </a:r>
            <a:r>
              <a:rPr lang="en-US" dirty="0"/>
              <a:t>(1995) argues that “failure to register another’s feelings is a major deficit in emotional intelligence… for all rapport, the root of caring, stems from emotional attunement, from the capacity of empathy” (p. 96).  </a:t>
            </a:r>
          </a:p>
          <a:p>
            <a:pPr marL="0" indent="0">
              <a:buNone/>
            </a:pPr>
            <a:endParaRPr lang="en-US" dirty="0"/>
          </a:p>
        </p:txBody>
      </p:sp>
      <p:sp>
        <p:nvSpPr>
          <p:cNvPr id="4" name="TextBox 3"/>
          <p:cNvSpPr txBox="1"/>
          <p:nvPr/>
        </p:nvSpPr>
        <p:spPr>
          <a:xfrm>
            <a:off x="685800" y="5544325"/>
            <a:ext cx="7620000" cy="584775"/>
          </a:xfrm>
          <a:prstGeom prst="rect">
            <a:avLst/>
          </a:prstGeom>
          <a:noFill/>
        </p:spPr>
        <p:txBody>
          <a:bodyPr wrap="square" rtlCol="0">
            <a:spAutoFit/>
          </a:bodyPr>
          <a:lstStyle/>
          <a:p>
            <a:pPr algn="r"/>
            <a:r>
              <a:rPr lang="en-US" sz="3200" dirty="0">
                <a:latin typeface="+mj-lt"/>
                <a:ea typeface="+mj-ea"/>
                <a:cs typeface="Trebuchet MS"/>
              </a:rPr>
              <a:t>How does it relate </a:t>
            </a:r>
            <a:r>
              <a:rPr lang="en-US" sz="3200" dirty="0" smtClean="0">
                <a:latin typeface="+mj-lt"/>
                <a:ea typeface="+mj-ea"/>
                <a:cs typeface="Trebuchet MS"/>
              </a:rPr>
              <a:t>to your role as </a:t>
            </a:r>
            <a:r>
              <a:rPr lang="en-US" sz="3200" dirty="0">
                <a:latin typeface="+mj-lt"/>
                <a:ea typeface="+mj-ea"/>
                <a:cs typeface="Trebuchet MS"/>
              </a:rPr>
              <a:t>a mentor? </a:t>
            </a:r>
          </a:p>
        </p:txBody>
      </p:sp>
    </p:spTree>
    <p:extLst>
      <p:ext uri="{BB962C8B-B14F-4D97-AF65-F5344CB8AC3E}">
        <p14:creationId xmlns:p14="http://schemas.microsoft.com/office/powerpoint/2010/main" val="2290700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connection mean to you?</a:t>
            </a:r>
            <a:endParaRPr lang="en-US" dirty="0"/>
          </a:p>
        </p:txBody>
      </p:sp>
      <p:sp>
        <p:nvSpPr>
          <p:cNvPr id="5" name="Text Placeholder 4"/>
          <p:cNvSpPr>
            <a:spLocks noGrp="1"/>
          </p:cNvSpPr>
          <p:nvPr>
            <p:ph type="body" idx="1"/>
          </p:nvPr>
        </p:nvSpPr>
        <p:spPr>
          <a:xfrm>
            <a:off x="914400" y="3352800"/>
            <a:ext cx="7117178" cy="860400"/>
          </a:xfrm>
        </p:spPr>
        <p:txBody>
          <a:bodyPr>
            <a:normAutofit/>
          </a:bodyPr>
          <a:lstStyle/>
          <a:p>
            <a:pPr>
              <a:spcBef>
                <a:spcPct val="0"/>
              </a:spcBef>
            </a:pPr>
            <a:r>
              <a:rPr lang="en-US" sz="3200" dirty="0" smtClean="0">
                <a:solidFill>
                  <a:schemeClr val="tx1"/>
                </a:solidFill>
                <a:latin typeface="+mj-lt"/>
                <a:ea typeface="+mj-ea"/>
                <a:cs typeface="Trebuchet MS"/>
              </a:rPr>
              <a:t>Connection…</a:t>
            </a:r>
            <a:endParaRPr lang="en-US" sz="3200" dirty="0">
              <a:solidFill>
                <a:schemeClr val="tx1"/>
              </a:solidFill>
              <a:latin typeface="+mj-lt"/>
              <a:ea typeface="+mj-ea"/>
              <a:cs typeface="Trebuchet MS"/>
            </a:endParaRPr>
          </a:p>
        </p:txBody>
      </p:sp>
    </p:spTree>
    <p:extLst>
      <p:ext uri="{BB962C8B-B14F-4D97-AF65-F5344CB8AC3E}">
        <p14:creationId xmlns:p14="http://schemas.microsoft.com/office/powerpoint/2010/main" val="2428588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Program: Student Support Services</a:t>
            </a:r>
            <a:endParaRPr lang="en-US" dirty="0"/>
          </a:p>
        </p:txBody>
      </p:sp>
      <p:sp>
        <p:nvSpPr>
          <p:cNvPr id="3" name="Content Placeholder 2"/>
          <p:cNvSpPr>
            <a:spLocks noGrp="1"/>
          </p:cNvSpPr>
          <p:nvPr>
            <p:ph idx="1"/>
          </p:nvPr>
        </p:nvSpPr>
        <p:spPr>
          <a:xfrm>
            <a:off x="1009444" y="1403282"/>
            <a:ext cx="7125112" cy="4051437"/>
          </a:xfrm>
        </p:spPr>
        <p:txBody>
          <a:bodyPr/>
          <a:lstStyle/>
          <a:p>
            <a:pPr marL="0" indent="0">
              <a:buNone/>
            </a:pPr>
            <a:r>
              <a:rPr lang="en-US" b="1" u="sng" dirty="0" smtClean="0"/>
              <a:t>SSS Mission</a:t>
            </a:r>
            <a:endParaRPr lang="en-US" dirty="0"/>
          </a:p>
          <a:p>
            <a:pPr lvl="0"/>
            <a:r>
              <a:rPr lang="en-US" dirty="0"/>
              <a:t>Assisting in developing learning skills</a:t>
            </a:r>
          </a:p>
          <a:p>
            <a:pPr lvl="0"/>
            <a:r>
              <a:rPr lang="en-US" dirty="0"/>
              <a:t>Facilitating students’ academic progress</a:t>
            </a:r>
          </a:p>
          <a:p>
            <a:pPr lvl="0"/>
            <a:r>
              <a:rPr lang="en-US" dirty="0"/>
              <a:t>Addressing social problems that impact academic </a:t>
            </a:r>
            <a:r>
              <a:rPr lang="en-US" dirty="0" smtClean="0"/>
              <a:t>performance</a:t>
            </a:r>
            <a:endParaRPr lang="en-US" dirty="0"/>
          </a:p>
          <a:p>
            <a:endParaRPr lang="en-US" dirty="0"/>
          </a:p>
        </p:txBody>
      </p:sp>
    </p:spTree>
    <p:extLst>
      <p:ext uri="{BB962C8B-B14F-4D97-AF65-F5344CB8AC3E}">
        <p14:creationId xmlns:p14="http://schemas.microsoft.com/office/powerpoint/2010/main" val="3069769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Connection</a:t>
            </a:r>
            <a:endParaRPr lang="en-US" dirty="0"/>
          </a:p>
        </p:txBody>
      </p:sp>
      <p:sp>
        <p:nvSpPr>
          <p:cNvPr id="3" name="Content Placeholder 2"/>
          <p:cNvSpPr>
            <a:spLocks noGrp="1"/>
          </p:cNvSpPr>
          <p:nvPr>
            <p:ph idx="1"/>
          </p:nvPr>
        </p:nvSpPr>
        <p:spPr>
          <a:xfrm>
            <a:off x="1009443" y="1403282"/>
            <a:ext cx="7125112" cy="4051437"/>
          </a:xfrm>
        </p:spPr>
        <p:txBody>
          <a:bodyPr>
            <a:normAutofit/>
          </a:bodyPr>
          <a:lstStyle/>
          <a:p>
            <a:r>
              <a:rPr lang="en-US" b="1" dirty="0"/>
              <a:t>Connection </a:t>
            </a:r>
            <a:r>
              <a:rPr lang="en-US" dirty="0"/>
              <a:t>happens when </a:t>
            </a:r>
            <a:r>
              <a:rPr lang="en-US" dirty="0" smtClean="0"/>
              <a:t>“a person </a:t>
            </a:r>
            <a:r>
              <a:rPr lang="en-US" dirty="0"/>
              <a:t>has a true emotional investment in the other, and the other person experiences that and it is returned” (Cloud, 2006, p. 57). </a:t>
            </a:r>
          </a:p>
          <a:p>
            <a:r>
              <a:rPr lang="en-US" dirty="0"/>
              <a:t>The key here, Cloud (2006) argues is that connection requires for character that is able to see beyond oneself and </a:t>
            </a:r>
            <a:r>
              <a:rPr lang="en-US" dirty="0" smtClean="0"/>
              <a:t>one’s </a:t>
            </a:r>
            <a:r>
              <a:rPr lang="en-US" dirty="0"/>
              <a:t>needs </a:t>
            </a:r>
            <a:r>
              <a:rPr lang="en-US" dirty="0" smtClean="0"/>
              <a:t>in order to  </a:t>
            </a:r>
            <a:r>
              <a:rPr lang="en-US" dirty="0"/>
              <a:t>experience and value the next person, and </a:t>
            </a:r>
            <a:r>
              <a:rPr lang="en-US" u="sng" dirty="0"/>
              <a:t>it is done in such way that the next person can perceive this. </a:t>
            </a:r>
          </a:p>
        </p:txBody>
      </p:sp>
      <p:sp>
        <p:nvSpPr>
          <p:cNvPr id="6" name="Text Placeholder 6"/>
          <p:cNvSpPr txBox="1">
            <a:spLocks/>
          </p:cNvSpPr>
          <p:nvPr/>
        </p:nvSpPr>
        <p:spPr>
          <a:xfrm>
            <a:off x="1066800" y="1295400"/>
            <a:ext cx="4785519" cy="57626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sz="2400" dirty="0"/>
              <a:t>As defined by the literature </a:t>
            </a:r>
          </a:p>
        </p:txBody>
      </p:sp>
    </p:spTree>
    <p:extLst>
      <p:ext uri="{BB962C8B-B14F-4D97-AF65-F5344CB8AC3E}">
        <p14:creationId xmlns:p14="http://schemas.microsoft.com/office/powerpoint/2010/main" val="1259237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723"/>
            <a:ext cx="8229600" cy="1143000"/>
          </a:xfrm>
        </p:spPr>
        <p:txBody>
          <a:bodyPr>
            <a:normAutofit/>
          </a:bodyPr>
          <a:lstStyle/>
          <a:p>
            <a:pPr algn="l"/>
            <a:r>
              <a:rPr lang="en-US" dirty="0">
                <a:effectLst>
                  <a:outerShdw blurRad="38100" dist="38100" dir="2700000" algn="tl">
                    <a:srgbClr val="000000">
                      <a:alpha val="43137"/>
                    </a:srgbClr>
                  </a:outerShdw>
                </a:effectLst>
                <a:latin typeface="Andalus" pitchFamily="18" charset="-78"/>
                <a:cs typeface="Andalus" pitchFamily="18" charset="-78"/>
              </a:rPr>
              <a:t>Connection</a:t>
            </a:r>
          </a:p>
        </p:txBody>
      </p:sp>
      <p:sp>
        <p:nvSpPr>
          <p:cNvPr id="7" name="Text Placeholder 6"/>
          <p:cNvSpPr>
            <a:spLocks noGrp="1"/>
          </p:cNvSpPr>
          <p:nvPr>
            <p:ph type="body" idx="1"/>
          </p:nvPr>
        </p:nvSpPr>
        <p:spPr>
          <a:xfrm>
            <a:off x="533400" y="762000"/>
            <a:ext cx="5090319" cy="576262"/>
          </a:xfrm>
        </p:spPr>
        <p:txBody>
          <a:bodyPr/>
          <a:lstStyle/>
          <a:p>
            <a:r>
              <a:rPr lang="en-US" dirty="0" smtClean="0">
                <a:effectLst>
                  <a:outerShdw blurRad="38100" dist="38100" dir="2700000" algn="tl">
                    <a:srgbClr val="000000">
                      <a:alpha val="43137"/>
                    </a:srgbClr>
                  </a:outerShdw>
                </a:effectLst>
                <a:latin typeface="Andalus" pitchFamily="18" charset="-78"/>
                <a:cs typeface="Andalus" pitchFamily="18" charset="-78"/>
              </a:rPr>
              <a:t>From the business perspective</a:t>
            </a:r>
            <a:endParaRPr lang="en-US" dirty="0">
              <a:effectLst>
                <a:outerShdw blurRad="38100" dist="38100" dir="2700000" algn="tl">
                  <a:srgbClr val="000000">
                    <a:alpha val="43137"/>
                  </a:srgbClr>
                </a:outerShdw>
              </a:effectLst>
              <a:latin typeface="Andalus" pitchFamily="18" charset="-78"/>
              <a:cs typeface="Andalus" pitchFamily="18" charset="-78"/>
            </a:endParaRPr>
          </a:p>
        </p:txBody>
      </p:sp>
      <p:sp>
        <p:nvSpPr>
          <p:cNvPr id="3" name="Content Placeholder 2"/>
          <p:cNvSpPr>
            <a:spLocks noGrp="1"/>
          </p:cNvSpPr>
          <p:nvPr>
            <p:ph sz="half" idx="2"/>
          </p:nvPr>
        </p:nvSpPr>
        <p:spPr>
          <a:xfrm>
            <a:off x="457200" y="2514600"/>
            <a:ext cx="7772400" cy="3200400"/>
          </a:xfrm>
        </p:spPr>
        <p:txBody>
          <a:bodyPr>
            <a:normAutofit fontScale="77500" lnSpcReduction="20000"/>
          </a:bodyPr>
          <a:lstStyle/>
          <a:p>
            <a:pPr marL="0" indent="0">
              <a:buNone/>
            </a:pPr>
            <a:endParaRPr lang="en-US" dirty="0" smtClean="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latin typeface="Andalus" pitchFamily="18" charset="-78"/>
                <a:ea typeface="+mj-ea"/>
                <a:cs typeface="Andalus" pitchFamily="18" charset="-78"/>
              </a:rPr>
              <a:t>“Marketing allows companies to get consumers to pay premium prices for brands because of the emotional connection that they instill in their products.” (Garvin, 2012, para 1).  </a:t>
            </a:r>
          </a:p>
          <a:p>
            <a:r>
              <a:rPr lang="en-US" sz="3200" dirty="0">
                <a:effectLst>
                  <a:outerShdw blurRad="38100" dist="38100" dir="2700000" algn="tl">
                    <a:srgbClr val="000000">
                      <a:alpha val="43137"/>
                    </a:srgbClr>
                  </a:outerShdw>
                </a:effectLst>
                <a:latin typeface="Andalus" pitchFamily="18" charset="-78"/>
                <a:ea typeface="+mj-ea"/>
                <a:cs typeface="Andalus" pitchFamily="18" charset="-78"/>
              </a:rPr>
              <a:t>Marketing goes beyond informing customers about a product or service, “it is about building an experience for the customers with such product or service” (Garvin, 2012, para 2). </a:t>
            </a:r>
          </a:p>
        </p:txBody>
      </p:sp>
      <p:sp>
        <p:nvSpPr>
          <p:cNvPr id="8" name="Text Placeholder 7"/>
          <p:cNvSpPr>
            <a:spLocks noGrp="1"/>
          </p:cNvSpPr>
          <p:nvPr>
            <p:ph type="body" sz="quarter" idx="3"/>
          </p:nvPr>
        </p:nvSpPr>
        <p:spPr>
          <a:xfrm>
            <a:off x="1676400" y="5257800"/>
            <a:ext cx="6747875" cy="957262"/>
          </a:xfrm>
        </p:spPr>
        <p:txBody>
          <a:bodyPr/>
          <a:lstStyle/>
          <a:p>
            <a:pPr algn="r">
              <a:spcBef>
                <a:spcPct val="0"/>
              </a:spcBef>
            </a:pPr>
            <a:r>
              <a:rPr lang="en-US" sz="3200" dirty="0">
                <a:effectLst>
                  <a:outerShdw blurRad="38100" dist="38100" dir="2700000" algn="tl">
                    <a:srgbClr val="000000">
                      <a:alpha val="43137"/>
                    </a:srgbClr>
                  </a:outerShdw>
                </a:effectLst>
                <a:latin typeface="Andalus" pitchFamily="18" charset="-78"/>
                <a:ea typeface="+mj-ea"/>
                <a:cs typeface="Andalus" pitchFamily="18" charset="-78"/>
              </a:rPr>
              <a:t>Connect the dots…</a:t>
            </a:r>
          </a:p>
        </p:txBody>
      </p:sp>
      <p:pic>
        <p:nvPicPr>
          <p:cNvPr id="5" name="Content Placeholder 4"/>
          <p:cNvPicPr>
            <a:picLocks noGrp="1" noChangeAspect="1"/>
          </p:cNvPicPr>
          <p:nvPr>
            <p:ph sz="quarter" idx="4"/>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405826" y="685801"/>
            <a:ext cx="2977213" cy="1981200"/>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effectLst>
        </p:spPr>
      </p:pic>
      <p:sp>
        <p:nvSpPr>
          <p:cNvPr id="6" name="Rectangle 5"/>
          <p:cNvSpPr/>
          <p:nvPr/>
        </p:nvSpPr>
        <p:spPr>
          <a:xfrm>
            <a:off x="0" y="6427113"/>
            <a:ext cx="4267200" cy="430887"/>
          </a:xfrm>
          <a:prstGeom prst="rect">
            <a:avLst/>
          </a:prstGeom>
        </p:spPr>
        <p:txBody>
          <a:bodyPr wrap="square">
            <a:spAutoFit/>
          </a:bodyPr>
          <a:lstStyle/>
          <a:p>
            <a:r>
              <a:rPr lang="en-US" sz="1100" dirty="0" smtClean="0"/>
              <a:t>Graphic retrieved from: http://www.gaebler.com/Building-An-Emotional-Connection-With-Your-Customers.htm</a:t>
            </a:r>
            <a:endParaRPr lang="en-US" sz="1100" dirty="0"/>
          </a:p>
        </p:txBody>
      </p:sp>
    </p:spTree>
    <p:extLst>
      <p:ext uri="{BB962C8B-B14F-4D97-AF65-F5344CB8AC3E}">
        <p14:creationId xmlns:p14="http://schemas.microsoft.com/office/powerpoint/2010/main" val="293363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3810000"/>
            <a:ext cx="6400800" cy="1066800"/>
          </a:xfrm>
        </p:spPr>
        <p:txBody>
          <a:bodyPr>
            <a:normAutofit/>
          </a:bodyPr>
          <a:lstStyle/>
          <a:p>
            <a:pPr algn="r"/>
            <a:r>
              <a:rPr lang="en-US" dirty="0" smtClean="0"/>
              <a:t>Emotional Intelligence (EQ)</a:t>
            </a:r>
            <a:endParaRPr lang="en-US" dirty="0"/>
          </a:p>
        </p:txBody>
      </p:sp>
      <p:sp>
        <p:nvSpPr>
          <p:cNvPr id="6" name="Text Placeholder 5"/>
          <p:cNvSpPr>
            <a:spLocks noGrp="1"/>
          </p:cNvSpPr>
          <p:nvPr>
            <p:ph type="body" idx="1"/>
          </p:nvPr>
        </p:nvSpPr>
        <p:spPr>
          <a:xfrm>
            <a:off x="1371600" y="4572000"/>
            <a:ext cx="6858000" cy="688848"/>
          </a:xfrm>
        </p:spPr>
        <p:txBody>
          <a:bodyPr>
            <a:normAutofit/>
          </a:bodyPr>
          <a:lstStyle/>
          <a:p>
            <a:pPr algn="r"/>
            <a:r>
              <a:rPr lang="en-US" sz="3200" dirty="0" smtClean="0">
                <a:latin typeface="+mj-lt"/>
                <a:ea typeface="+mj-ea"/>
                <a:cs typeface="Trebuchet MS"/>
              </a:rPr>
              <a:t>In your own words, what does it mean?</a:t>
            </a:r>
            <a:endParaRPr lang="en-US" sz="3200" dirty="0">
              <a:latin typeface="+mj-lt"/>
              <a:ea typeface="+mj-ea"/>
              <a:cs typeface="Trebuchet MS"/>
            </a:endParaRPr>
          </a:p>
        </p:txBody>
      </p:sp>
    </p:spTree>
    <p:extLst>
      <p:ext uri="{BB962C8B-B14F-4D97-AF65-F5344CB8AC3E}">
        <p14:creationId xmlns:p14="http://schemas.microsoft.com/office/powerpoint/2010/main" val="25564528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 (EQ)</a:t>
            </a:r>
            <a:endParaRPr lang="en-US" dirty="0"/>
          </a:p>
        </p:txBody>
      </p:sp>
      <p:sp>
        <p:nvSpPr>
          <p:cNvPr id="6" name="Content Placeholder 5"/>
          <p:cNvSpPr>
            <a:spLocks noGrp="1"/>
          </p:cNvSpPr>
          <p:nvPr>
            <p:ph idx="1"/>
          </p:nvPr>
        </p:nvSpPr>
        <p:spPr/>
        <p:txBody>
          <a:bodyPr>
            <a:normAutofit/>
          </a:bodyPr>
          <a:lstStyle/>
          <a:p>
            <a:r>
              <a:rPr lang="en-US" dirty="0" smtClean="0"/>
              <a:t>A </a:t>
            </a:r>
            <a:r>
              <a:rPr lang="en-US" dirty="0"/>
              <a:t>form of social or shared intelligence that includes monitoring feeling and emotions of oneself and others, then using that information to guide one’s  thinking and consequently one’s </a:t>
            </a:r>
            <a:r>
              <a:rPr lang="en-US" dirty="0" smtClean="0"/>
              <a:t>actions (</a:t>
            </a:r>
            <a:r>
              <a:rPr lang="en-US" dirty="0"/>
              <a:t>Salovey and </a:t>
            </a:r>
            <a:r>
              <a:rPr lang="en-US" dirty="0" smtClean="0"/>
              <a:t>Mayer, 1990</a:t>
            </a:r>
            <a:r>
              <a:rPr lang="en-US" dirty="0"/>
              <a:t>) </a:t>
            </a:r>
            <a:r>
              <a:rPr lang="en-US" dirty="0" smtClean="0"/>
              <a:t>. </a:t>
            </a:r>
          </a:p>
          <a:p>
            <a:r>
              <a:rPr lang="en-US" dirty="0" smtClean="0"/>
              <a:t>EQ </a:t>
            </a:r>
            <a:r>
              <a:rPr lang="en-US" dirty="0"/>
              <a:t>includes understanding their own feelings, demonstrating empathy towards others, and “regulating one’s emotions to enhance one’s quality of life” </a:t>
            </a:r>
            <a:r>
              <a:rPr lang="en-US" dirty="0" smtClean="0"/>
              <a:t>(</a:t>
            </a:r>
            <a:r>
              <a:rPr lang="en-US" dirty="0"/>
              <a:t>Durbin </a:t>
            </a:r>
            <a:r>
              <a:rPr lang="en-US" dirty="0" smtClean="0"/>
              <a:t>2010, pp</a:t>
            </a:r>
            <a:r>
              <a:rPr lang="en-US" dirty="0"/>
              <a:t>. 44). </a:t>
            </a:r>
            <a:endParaRPr lang="en-US" dirty="0" smtClean="0"/>
          </a:p>
          <a:p>
            <a:r>
              <a:rPr lang="en-US" dirty="0" smtClean="0"/>
              <a:t>It </a:t>
            </a:r>
            <a:r>
              <a:rPr lang="en-US" dirty="0"/>
              <a:t>emphasizes consideration on the “underlying emotional and social components of human talent” (Boyatzis, 2009, </a:t>
            </a:r>
            <a:r>
              <a:rPr lang="en-US" dirty="0" smtClean="0"/>
              <a:t>pp. </a:t>
            </a:r>
            <a:r>
              <a:rPr lang="en-US" dirty="0"/>
              <a:t>10). </a:t>
            </a:r>
            <a:endParaRPr lang="en-US" dirty="0" smtClean="0"/>
          </a:p>
          <a:p>
            <a:r>
              <a:rPr lang="en-US" dirty="0"/>
              <a:t>EQ is an ability to understand and connect with others (Durbin , 2010) </a:t>
            </a:r>
            <a:r>
              <a:rPr lang="en-US" dirty="0" smtClean="0"/>
              <a:t> </a:t>
            </a:r>
            <a:endParaRPr lang="en-US" dirty="0"/>
          </a:p>
        </p:txBody>
      </p:sp>
      <p:sp>
        <p:nvSpPr>
          <p:cNvPr id="10" name="Text Placeholder 6"/>
          <p:cNvSpPr txBox="1">
            <a:spLocks/>
          </p:cNvSpPr>
          <p:nvPr/>
        </p:nvSpPr>
        <p:spPr>
          <a:xfrm>
            <a:off x="1066800" y="1295400"/>
            <a:ext cx="4785519" cy="57626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sz="2400" dirty="0"/>
              <a:t>As defined by the literature </a:t>
            </a:r>
          </a:p>
        </p:txBody>
      </p:sp>
    </p:spTree>
    <p:extLst>
      <p:ext uri="{BB962C8B-B14F-4D97-AF65-F5344CB8AC3E}">
        <p14:creationId xmlns:p14="http://schemas.microsoft.com/office/powerpoint/2010/main" val="2368213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ndalus" pitchFamily="18" charset="-78"/>
                <a:cs typeface="Andalus" pitchFamily="18" charset="-78"/>
              </a:rPr>
              <a:t>The Four Dimensions of EQ</a:t>
            </a:r>
            <a:endParaRPr lang="en-US" dirty="0">
              <a:latin typeface="Andalus" pitchFamily="18" charset="-78"/>
              <a:cs typeface="Andalus"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7102752"/>
              </p:ext>
            </p:extLst>
          </p:nvPr>
        </p:nvGraphicFramePr>
        <p:xfrm>
          <a:off x="4953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143000" y="5943600"/>
            <a:ext cx="6934200" cy="369332"/>
          </a:xfrm>
          <a:prstGeom prst="rect">
            <a:avLst/>
          </a:prstGeom>
        </p:spPr>
        <p:txBody>
          <a:bodyPr wrap="square">
            <a:spAutoFit/>
          </a:bodyPr>
          <a:lstStyle/>
          <a:p>
            <a:pPr algn="ctr"/>
            <a:r>
              <a:rPr lang="en-US" dirty="0" smtClean="0">
                <a:latin typeface="Andalus" pitchFamily="18" charset="-78"/>
                <a:cs typeface="Andalus" pitchFamily="18" charset="-78"/>
              </a:rPr>
              <a:t>(Goleman,1998, Goleman, 2002 &amp; Durbin, 2010)</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3105346326"/>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838200"/>
            <a:ext cx="3297953" cy="1113254"/>
          </a:xfrm>
        </p:spPr>
        <p:txBody>
          <a:bodyPr>
            <a:normAutofit/>
          </a:bodyPr>
          <a:lstStyle/>
          <a:p>
            <a:r>
              <a:rPr lang="en-US" sz="3200" dirty="0" smtClean="0">
                <a:latin typeface="+mn-lt"/>
              </a:rPr>
              <a:t>Self- Awareness</a:t>
            </a:r>
            <a:endParaRPr lang="en-US" sz="3200" dirty="0">
              <a:latin typeface="+mn-lt"/>
            </a:endParaRPr>
          </a:p>
        </p:txBody>
      </p:sp>
      <p:sp>
        <p:nvSpPr>
          <p:cNvPr id="5" name="Text Placeholder 4"/>
          <p:cNvSpPr>
            <a:spLocks noGrp="1"/>
          </p:cNvSpPr>
          <p:nvPr>
            <p:ph type="body" sz="half" idx="2"/>
          </p:nvPr>
        </p:nvSpPr>
        <p:spPr>
          <a:xfrm>
            <a:off x="1009443" y="2163900"/>
            <a:ext cx="3297954" cy="2530200"/>
          </a:xfrm>
        </p:spPr>
        <p:txBody>
          <a:bodyPr>
            <a:noAutofit/>
          </a:bodyPr>
          <a:lstStyle/>
          <a:p>
            <a:r>
              <a:rPr lang="en-US" sz="2000" dirty="0" smtClean="0"/>
              <a:t>Self-awareness involves knowing </a:t>
            </a:r>
            <a:r>
              <a:rPr lang="en-US" sz="2000" dirty="0"/>
              <a:t>and understanding one’s </a:t>
            </a:r>
            <a:r>
              <a:rPr lang="en-US" sz="2000" dirty="0" smtClean="0"/>
              <a:t>values, preferences, strengths and limits, which are used to </a:t>
            </a:r>
            <a:r>
              <a:rPr lang="en-US" sz="2000" dirty="0"/>
              <a:t>set goals and find </a:t>
            </a:r>
            <a:r>
              <a:rPr lang="en-US" sz="2000" dirty="0" smtClean="0"/>
              <a:t>purpose. It also involves recognizing one’s emotions and their impact on our attitudes and behaviors </a:t>
            </a:r>
            <a:r>
              <a:rPr lang="en-US" sz="2000" dirty="0"/>
              <a:t>(Goleman et al., 2002). </a:t>
            </a:r>
          </a:p>
          <a:p>
            <a:endParaRPr lang="en-US" sz="2000" dirty="0" smtClean="0"/>
          </a:p>
        </p:txBody>
      </p:sp>
      <p:pic>
        <p:nvPicPr>
          <p:cNvPr id="2" name="Picture Placeholder 1"/>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562" r="1562"/>
          <a:stretch>
            <a:fillRect/>
          </a:stretch>
        </p:blipFill>
        <p:spPr/>
      </p:pic>
    </p:spTree>
    <p:extLst>
      <p:ext uri="{BB962C8B-B14F-4D97-AF65-F5344CB8AC3E}">
        <p14:creationId xmlns:p14="http://schemas.microsoft.com/office/powerpoint/2010/main" val="9318115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3297953" cy="1113254"/>
          </a:xfrm>
        </p:spPr>
        <p:txBody>
          <a:bodyPr>
            <a:normAutofit/>
          </a:bodyPr>
          <a:lstStyle/>
          <a:p>
            <a:r>
              <a:rPr lang="en-US" sz="3200" dirty="0" smtClean="0"/>
              <a:t>Self-Management</a:t>
            </a:r>
            <a:endParaRPr lang="en-US" sz="3200" dirty="0"/>
          </a:p>
        </p:txBody>
      </p:sp>
      <p:sp>
        <p:nvSpPr>
          <p:cNvPr id="3" name="Text Placeholder 2"/>
          <p:cNvSpPr>
            <a:spLocks noGrp="1"/>
          </p:cNvSpPr>
          <p:nvPr>
            <p:ph type="body" sz="half" idx="2"/>
          </p:nvPr>
        </p:nvSpPr>
        <p:spPr>
          <a:xfrm>
            <a:off x="1009443" y="1905000"/>
            <a:ext cx="3297954" cy="3733800"/>
          </a:xfrm>
        </p:spPr>
        <p:txBody>
          <a:bodyPr>
            <a:normAutofit lnSpcReduction="10000"/>
          </a:bodyPr>
          <a:lstStyle/>
          <a:p>
            <a:pPr lvl="0"/>
            <a:r>
              <a:rPr lang="en-US" sz="2200" dirty="0" smtClean="0"/>
              <a:t>Self-management, also known as self-regulation, implies </a:t>
            </a:r>
            <a:r>
              <a:rPr lang="en-US" sz="2200" dirty="0"/>
              <a:t>an ability to keep moods and emotions from becoming disruptive, acting with transparency and being adaptable. It also implies “maintaining standards of honesty and </a:t>
            </a:r>
            <a:r>
              <a:rPr lang="en-US" sz="2200" dirty="0" smtClean="0"/>
              <a:t>integrity” </a:t>
            </a:r>
            <a:r>
              <a:rPr lang="en-US" sz="2200" dirty="0"/>
              <a:t>(Goleman, 1998, p. 26).</a:t>
            </a:r>
          </a:p>
          <a:p>
            <a:endParaRPr lang="en-US" sz="2000" dirty="0"/>
          </a:p>
        </p:txBody>
      </p:sp>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1729008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3297953" cy="1113254"/>
          </a:xfrm>
        </p:spPr>
        <p:txBody>
          <a:bodyPr>
            <a:normAutofit/>
          </a:bodyPr>
          <a:lstStyle/>
          <a:p>
            <a:r>
              <a:rPr lang="en-US" sz="3200" dirty="0" smtClean="0"/>
              <a:t>Social Awareness</a:t>
            </a:r>
            <a:endParaRPr lang="en-US" sz="3200" dirty="0"/>
          </a:p>
        </p:txBody>
      </p:sp>
      <p:sp>
        <p:nvSpPr>
          <p:cNvPr id="3" name="Text Placeholder 2"/>
          <p:cNvSpPr>
            <a:spLocks noGrp="1"/>
          </p:cNvSpPr>
          <p:nvPr>
            <p:ph type="body" sz="half" idx="2"/>
          </p:nvPr>
        </p:nvSpPr>
        <p:spPr>
          <a:xfrm>
            <a:off x="1009443" y="1752600"/>
            <a:ext cx="3297954" cy="3277912"/>
          </a:xfrm>
        </p:spPr>
        <p:txBody>
          <a:bodyPr>
            <a:normAutofit/>
          </a:bodyPr>
          <a:lstStyle/>
          <a:p>
            <a:pPr lvl="0"/>
            <a:r>
              <a:rPr lang="en-US" sz="2000" dirty="0" smtClean="0"/>
              <a:t>Social awareness includes </a:t>
            </a:r>
            <a:r>
              <a:rPr lang="en-US" sz="2000" dirty="0"/>
              <a:t>aspect of empathy or being aware of the emotions of others and taking an interest in them. It also includes organizational awareness, which implies “accurately sizing up political forces” (Durbin, 2010, p. 45). </a:t>
            </a:r>
          </a:p>
        </p:txBody>
      </p:sp>
      <p:pic>
        <p:nvPicPr>
          <p:cNvPr id="5" name="Picture Placehold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202" b="4202"/>
          <a:stretch>
            <a:fillRect/>
          </a:stretch>
        </p:blipFill>
        <p:spPr/>
      </p:pic>
    </p:spTree>
    <p:extLst>
      <p:ext uri="{BB962C8B-B14F-4D97-AF65-F5344CB8AC3E}">
        <p14:creationId xmlns:p14="http://schemas.microsoft.com/office/powerpoint/2010/main" val="804207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3297953" cy="1113254"/>
          </a:xfrm>
        </p:spPr>
        <p:txBody>
          <a:bodyPr>
            <a:normAutofit/>
          </a:bodyPr>
          <a:lstStyle/>
          <a:p>
            <a:r>
              <a:rPr lang="en-US" sz="3200" dirty="0" smtClean="0"/>
              <a:t>Relationship Management</a:t>
            </a:r>
            <a:endParaRPr lang="en-US" sz="3200" dirty="0"/>
          </a:p>
        </p:txBody>
      </p:sp>
      <p:sp>
        <p:nvSpPr>
          <p:cNvPr id="3" name="Text Placeholder 2"/>
          <p:cNvSpPr>
            <a:spLocks noGrp="1"/>
          </p:cNvSpPr>
          <p:nvPr>
            <p:ph type="body" sz="half" idx="2"/>
          </p:nvPr>
        </p:nvSpPr>
        <p:spPr>
          <a:xfrm>
            <a:off x="990600" y="1371600"/>
            <a:ext cx="3297954" cy="3430312"/>
          </a:xfrm>
        </p:spPr>
        <p:txBody>
          <a:bodyPr>
            <a:noAutofit/>
          </a:bodyPr>
          <a:lstStyle/>
          <a:p>
            <a:pPr lvl="0"/>
            <a:r>
              <a:rPr lang="en-US" sz="2000" dirty="0"/>
              <a:t>Relationship </a:t>
            </a:r>
            <a:r>
              <a:rPr lang="en-US" sz="2000" dirty="0" smtClean="0"/>
              <a:t>Management implies </a:t>
            </a:r>
            <a:r>
              <a:rPr lang="en-US" sz="2000" dirty="0"/>
              <a:t>the ability to communicate effectively and convincingly, motivating and inspiring others, sharing </a:t>
            </a:r>
            <a:r>
              <a:rPr lang="en-US" sz="2000" dirty="0" smtClean="0"/>
              <a:t> a </a:t>
            </a:r>
            <a:r>
              <a:rPr lang="en-US" sz="2000" dirty="0"/>
              <a:t>vision, promoting collaboration, encouraging and solving conflict in a healthy manner and creating bonds. </a:t>
            </a:r>
            <a:r>
              <a:rPr lang="en-US" sz="2000" dirty="0" smtClean="0"/>
              <a:t>It </a:t>
            </a:r>
            <a:r>
              <a:rPr lang="en-US" sz="2000" dirty="0"/>
              <a:t>includes developing others, guiding them to strengthen their abilities through coaching and mentoring (Goleman et al., 2002). </a:t>
            </a:r>
          </a:p>
        </p:txBody>
      </p:sp>
      <p:pic>
        <p:nvPicPr>
          <p:cNvPr id="5" name="Picture Placeholder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487" r="14487"/>
          <a:stretch>
            <a:fillRect/>
          </a:stretch>
        </p:blipFill>
        <p:spPr/>
      </p:pic>
    </p:spTree>
    <p:extLst>
      <p:ext uri="{BB962C8B-B14F-4D97-AF65-F5344CB8AC3E}">
        <p14:creationId xmlns:p14="http://schemas.microsoft.com/office/powerpoint/2010/main" val="1461980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 you think EQ can be beneficial to you as a mentor? Why or why not?</a:t>
            </a:r>
            <a:endParaRPr lang="en-US" dirty="0"/>
          </a:p>
        </p:txBody>
      </p:sp>
    </p:spTree>
    <p:extLst>
      <p:ext uri="{BB962C8B-B14F-4D97-AF65-F5344CB8AC3E}">
        <p14:creationId xmlns:p14="http://schemas.microsoft.com/office/powerpoint/2010/main" val="363625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Training Plan Details</a:t>
            </a:r>
            <a:endParaRPr lang="en-US" dirty="0"/>
          </a:p>
        </p:txBody>
      </p:sp>
      <p:sp>
        <p:nvSpPr>
          <p:cNvPr id="11" name="Text Placeholder 10"/>
          <p:cNvSpPr>
            <a:spLocks noGrp="1"/>
          </p:cNvSpPr>
          <p:nvPr>
            <p:ph type="body" idx="1"/>
          </p:nvPr>
        </p:nvSpPr>
        <p:spPr/>
        <p:txBody>
          <a:bodyPr/>
          <a:lstStyle/>
          <a:p>
            <a:r>
              <a:rPr lang="en-US" dirty="0" smtClean="0"/>
              <a:t>About the Training/Trainer</a:t>
            </a:r>
            <a:endParaRPr lang="en-US" dirty="0"/>
          </a:p>
        </p:txBody>
      </p:sp>
      <p:sp>
        <p:nvSpPr>
          <p:cNvPr id="8" name="Content Placeholder 7"/>
          <p:cNvSpPr>
            <a:spLocks noGrp="1"/>
          </p:cNvSpPr>
          <p:nvPr>
            <p:ph sz="half" idx="2"/>
          </p:nvPr>
        </p:nvSpPr>
        <p:spPr/>
        <p:txBody>
          <a:bodyPr/>
          <a:lstStyle/>
          <a:p>
            <a:r>
              <a:rPr lang="en-US" dirty="0" smtClean="0"/>
              <a:t>If approved, this training will be utilized to compliment the SSS annual mentor training. </a:t>
            </a:r>
          </a:p>
          <a:p>
            <a:r>
              <a:rPr lang="en-US" dirty="0" smtClean="0"/>
              <a:t>The training will be performed by the program coordinator. </a:t>
            </a:r>
          </a:p>
          <a:p>
            <a:r>
              <a:rPr lang="en-US" dirty="0" smtClean="0"/>
              <a:t>The trainer has experience as a teacher and a mentor/advisor. He is approachable yet firm, he leads </a:t>
            </a:r>
            <a:r>
              <a:rPr lang="en-US" smtClean="0"/>
              <a:t>by example. </a:t>
            </a:r>
            <a:endParaRPr lang="en-US" dirty="0"/>
          </a:p>
        </p:txBody>
      </p:sp>
      <p:sp>
        <p:nvSpPr>
          <p:cNvPr id="12" name="Text Placeholder 11"/>
          <p:cNvSpPr>
            <a:spLocks noGrp="1"/>
          </p:cNvSpPr>
          <p:nvPr>
            <p:ph type="body" sz="quarter" idx="3"/>
          </p:nvPr>
        </p:nvSpPr>
        <p:spPr/>
        <p:txBody>
          <a:bodyPr/>
          <a:lstStyle/>
          <a:p>
            <a:r>
              <a:rPr lang="en-US" dirty="0" smtClean="0"/>
              <a:t>About the Budget</a:t>
            </a:r>
            <a:endParaRPr lang="en-US" dirty="0"/>
          </a:p>
        </p:txBody>
      </p:sp>
      <p:sp>
        <p:nvSpPr>
          <p:cNvPr id="13" name="Content Placeholder 12"/>
          <p:cNvSpPr>
            <a:spLocks noGrp="1"/>
          </p:cNvSpPr>
          <p:nvPr>
            <p:ph sz="quarter" idx="4"/>
          </p:nvPr>
        </p:nvSpPr>
        <p:spPr/>
        <p:txBody>
          <a:bodyPr>
            <a:normAutofit fontScale="92500" lnSpcReduction="20000"/>
          </a:bodyPr>
          <a:lstStyle/>
          <a:p>
            <a:r>
              <a:rPr lang="en-US" dirty="0" smtClean="0"/>
              <a:t>Meals -600.00FTSP </a:t>
            </a:r>
            <a:r>
              <a:rPr lang="en-US" dirty="0"/>
              <a:t>Mentor Training  </a:t>
            </a:r>
          </a:p>
          <a:p>
            <a:r>
              <a:rPr lang="en-US" dirty="0"/>
              <a:t> Training Manual </a:t>
            </a:r>
            <a:r>
              <a:rPr lang="en-US" dirty="0" smtClean="0"/>
              <a:t>-$</a:t>
            </a:r>
            <a:r>
              <a:rPr lang="en-US" dirty="0"/>
              <a:t>0.17 per page - 12 Manuals printed$132.60FTSP Mentor Training  </a:t>
            </a:r>
          </a:p>
          <a:p>
            <a:r>
              <a:rPr lang="en-US" dirty="0" smtClean="0"/>
              <a:t>Breakfast </a:t>
            </a:r>
            <a:r>
              <a:rPr lang="en-US" dirty="0"/>
              <a:t>food items </a:t>
            </a:r>
            <a:r>
              <a:rPr lang="en-US" dirty="0" smtClean="0"/>
              <a:t>-$</a:t>
            </a:r>
            <a:r>
              <a:rPr lang="en-US" dirty="0"/>
              <a:t>50.00FTSP Mentor Training  </a:t>
            </a:r>
          </a:p>
          <a:p>
            <a:r>
              <a:rPr lang="en-US" dirty="0" smtClean="0"/>
              <a:t>SSS </a:t>
            </a:r>
            <a:r>
              <a:rPr lang="en-US" dirty="0"/>
              <a:t>&amp; Mentor </a:t>
            </a:r>
            <a:r>
              <a:rPr lang="en-US" dirty="0" smtClean="0"/>
              <a:t>Lunch-$</a:t>
            </a:r>
            <a:r>
              <a:rPr lang="en-US" dirty="0"/>
              <a:t>120.00FTSP Mentor Training  </a:t>
            </a:r>
          </a:p>
          <a:p>
            <a:r>
              <a:rPr lang="en-US" dirty="0" smtClean="0"/>
              <a:t>Trainer Salary $479</a:t>
            </a:r>
            <a:endParaRPr lang="en-US" dirty="0"/>
          </a:p>
          <a:p>
            <a:pPr marL="0" indent="0">
              <a:buNone/>
            </a:pPr>
            <a:r>
              <a:rPr lang="en-US" dirty="0" smtClean="0"/>
              <a:t>TOTAL</a:t>
            </a:r>
            <a:r>
              <a:rPr lang="en-US" dirty="0"/>
              <a:t>: </a:t>
            </a:r>
            <a:r>
              <a:rPr lang="en-US" dirty="0" smtClean="0"/>
              <a:t>$1382.6/5 days = $276.52</a:t>
            </a:r>
            <a:endParaRPr lang="en-US" dirty="0"/>
          </a:p>
        </p:txBody>
      </p:sp>
    </p:spTree>
    <p:extLst>
      <p:ext uri="{BB962C8B-B14F-4D97-AF65-F5344CB8AC3E}">
        <p14:creationId xmlns:p14="http://schemas.microsoft.com/office/powerpoint/2010/main" val="2867818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Assessment</a:t>
            </a:r>
            <a:endParaRPr lang="en-US" dirty="0"/>
          </a:p>
        </p:txBody>
      </p:sp>
      <p:sp>
        <p:nvSpPr>
          <p:cNvPr id="3" name="Content Placeholder 2"/>
          <p:cNvSpPr>
            <a:spLocks noGrp="1"/>
          </p:cNvSpPr>
          <p:nvPr>
            <p:ph idx="1"/>
          </p:nvPr>
        </p:nvSpPr>
        <p:spPr>
          <a:xfrm>
            <a:off x="1009443" y="1403282"/>
            <a:ext cx="7125112" cy="4051437"/>
          </a:xfrm>
        </p:spPr>
        <p:txBody>
          <a:bodyPr/>
          <a:lstStyle/>
          <a:p>
            <a:r>
              <a:rPr lang="en-US" dirty="0"/>
              <a:t>http://www.esd.wa.gov/washingtonservicecorps/docs/servesformsinfo/debbie-mcgee-emotional-intelligence-self-assessment.pdf</a:t>
            </a:r>
          </a:p>
        </p:txBody>
      </p:sp>
    </p:spTree>
    <p:extLst>
      <p:ext uri="{BB962C8B-B14F-4D97-AF65-F5344CB8AC3E}">
        <p14:creationId xmlns:p14="http://schemas.microsoft.com/office/powerpoint/2010/main" val="179930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a:t>
            </a:r>
            <a:endParaRPr lang="en-US" dirty="0"/>
          </a:p>
        </p:txBody>
      </p:sp>
      <p:sp>
        <p:nvSpPr>
          <p:cNvPr id="3" name="Content Placeholder 2"/>
          <p:cNvSpPr>
            <a:spLocks noGrp="1"/>
          </p:cNvSpPr>
          <p:nvPr>
            <p:ph idx="1"/>
          </p:nvPr>
        </p:nvSpPr>
        <p:spPr>
          <a:xfrm>
            <a:off x="1009443" y="1403282"/>
            <a:ext cx="7125112" cy="4051437"/>
          </a:xfrm>
        </p:spPr>
        <p:txBody>
          <a:bodyPr/>
          <a:lstStyle/>
          <a:p>
            <a:r>
              <a:rPr lang="en-US" sz="2000" dirty="0" smtClean="0"/>
              <a:t>What do the results mean? </a:t>
            </a:r>
          </a:p>
          <a:p>
            <a:r>
              <a:rPr lang="en-US" sz="2000" dirty="0" smtClean="0"/>
              <a:t>Did the results match what you anticipated? Why do you think that is? </a:t>
            </a:r>
          </a:p>
          <a:p>
            <a:r>
              <a:rPr lang="en-US" sz="2000" dirty="0" smtClean="0"/>
              <a:t>Do you think it would be beneficial to expand your knowledge on any mentioned areas? </a:t>
            </a:r>
          </a:p>
          <a:p>
            <a:r>
              <a:rPr lang="en-US" sz="2000" dirty="0" smtClean="0"/>
              <a:t>Do you think it is possible to improve upon the gap(s)? </a:t>
            </a:r>
          </a:p>
          <a:p>
            <a:pPr marL="0" indent="0">
              <a:buNone/>
            </a:pPr>
            <a:endParaRPr lang="en-US" dirty="0"/>
          </a:p>
        </p:txBody>
      </p:sp>
    </p:spTree>
    <p:extLst>
      <p:ext uri="{BB962C8B-B14F-4D97-AF65-F5344CB8AC3E}">
        <p14:creationId xmlns:p14="http://schemas.microsoft.com/office/powerpoint/2010/main" val="3066435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213016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vs. Nurture</a:t>
            </a:r>
            <a:endParaRPr lang="en-US" dirty="0"/>
          </a:p>
        </p:txBody>
      </p:sp>
      <p:sp>
        <p:nvSpPr>
          <p:cNvPr id="3" name="Content Placeholder 2"/>
          <p:cNvSpPr>
            <a:spLocks noGrp="1"/>
          </p:cNvSpPr>
          <p:nvPr>
            <p:ph idx="1"/>
          </p:nvPr>
        </p:nvSpPr>
        <p:spPr>
          <a:xfrm>
            <a:off x="1009443" y="1403282"/>
            <a:ext cx="7125112" cy="4051437"/>
          </a:xfrm>
        </p:spPr>
        <p:txBody>
          <a:bodyPr>
            <a:normAutofit fontScale="92500"/>
          </a:bodyPr>
          <a:lstStyle/>
          <a:p>
            <a:r>
              <a:rPr lang="en-US" sz="2200" dirty="0"/>
              <a:t>According to Goleman, Boyatzis, and McKee (2002), there is a “genetic component to EQ, but nurture plays a major role as well” (p. 97). Therefore, assessment and improvement of emotional competencies and the utilization of emotional intelligence skills open room for areas of performance and competitiveness to be upgraded (Goleman, 1998). It could be argued that EQ is a life-long learning process, which can be (and should be) continually developed and improved upon. Goleman et al. (2002) suggests that “emotional intelligence competencies are not only innate talents, but learned abilities, each of which has a unique contribution to making leaders more resonant, and therefore, more effective” (p. 38). </a:t>
            </a:r>
            <a:endParaRPr lang="en-US" sz="2200" dirty="0" smtClean="0"/>
          </a:p>
        </p:txBody>
      </p:sp>
    </p:spTree>
    <p:extLst>
      <p:ext uri="{BB962C8B-B14F-4D97-AF65-F5344CB8AC3E}">
        <p14:creationId xmlns:p14="http://schemas.microsoft.com/office/powerpoint/2010/main" val="27049390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1403282"/>
            <a:ext cx="7125112" cy="4051437"/>
          </a:xfrm>
        </p:spPr>
        <p:txBody>
          <a:bodyPr/>
          <a:lstStyle/>
          <a:p>
            <a:endParaRPr lang="en-US" dirty="0"/>
          </a:p>
          <a:p>
            <a:pPr marL="0" indent="0">
              <a:buNone/>
            </a:pPr>
            <a:r>
              <a:rPr lang="en-US" sz="4000" dirty="0" smtClean="0"/>
              <a:t>If life is </a:t>
            </a:r>
            <a:r>
              <a:rPr lang="en-US" sz="4000" dirty="0"/>
              <a:t>10% what happens to us and 90% how we respond, then we hold the power to create the lives we want!</a:t>
            </a:r>
          </a:p>
          <a:p>
            <a:pPr marL="0" indent="0">
              <a:buNone/>
            </a:pPr>
            <a:endParaRPr lang="en-US" dirty="0"/>
          </a:p>
        </p:txBody>
      </p:sp>
    </p:spTree>
    <p:extLst>
      <p:ext uri="{BB962C8B-B14F-4D97-AF65-F5344CB8AC3E}">
        <p14:creationId xmlns:p14="http://schemas.microsoft.com/office/powerpoint/2010/main" val="130655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Leadership-Discussion</a:t>
            </a:r>
            <a:endParaRPr lang="en-US" dirty="0"/>
          </a:p>
        </p:txBody>
      </p:sp>
      <p:sp>
        <p:nvSpPr>
          <p:cNvPr id="3" name="Content Placeholder 2"/>
          <p:cNvSpPr>
            <a:spLocks noGrp="1"/>
          </p:cNvSpPr>
          <p:nvPr>
            <p:ph idx="1"/>
          </p:nvPr>
        </p:nvSpPr>
        <p:spPr>
          <a:xfrm>
            <a:off x="1009443" y="1600201"/>
            <a:ext cx="7125112" cy="5257800"/>
          </a:xfrm>
        </p:spPr>
        <p:txBody>
          <a:bodyPr/>
          <a:lstStyle/>
          <a:p>
            <a:r>
              <a:rPr lang="en-US" sz="2400" dirty="0" smtClean="0"/>
              <a:t>How important is charisma in leadership? </a:t>
            </a:r>
          </a:p>
          <a:p>
            <a:pPr lvl="1"/>
            <a:r>
              <a:rPr lang="en-US" sz="2000" dirty="0" smtClean="0"/>
              <a:t>Is it the only trait needed? </a:t>
            </a:r>
          </a:p>
          <a:p>
            <a:pPr lvl="1"/>
            <a:r>
              <a:rPr lang="en-US" sz="2000" dirty="0" smtClean="0"/>
              <a:t>What leaders from history do you think of when you hear charisma?</a:t>
            </a:r>
            <a:endParaRPr lang="en-US" sz="2000" dirty="0"/>
          </a:p>
          <a:p>
            <a:r>
              <a:rPr lang="en-US" sz="2400" dirty="0" smtClean="0"/>
              <a:t>Who </a:t>
            </a:r>
            <a:r>
              <a:rPr lang="en-US" sz="2400" dirty="0"/>
              <a:t>do you admire as a </a:t>
            </a:r>
            <a:r>
              <a:rPr lang="en-US" sz="2400" dirty="0" smtClean="0"/>
              <a:t>leader (from history or your personal/professional life/experience)</a:t>
            </a:r>
          </a:p>
          <a:p>
            <a:pPr lvl="1"/>
            <a:r>
              <a:rPr lang="en-US" sz="2000" dirty="0" smtClean="0"/>
              <a:t>? </a:t>
            </a:r>
            <a:r>
              <a:rPr lang="en-US" sz="2000" dirty="0"/>
              <a:t>What traits, motives, personal characteristics do/did they have? </a:t>
            </a:r>
          </a:p>
          <a:p>
            <a:pPr marL="0" indent="0">
              <a:buNone/>
            </a:pPr>
            <a:endParaRPr lang="en-US" dirty="0"/>
          </a:p>
          <a:p>
            <a:endParaRPr lang="en-US" dirty="0" smtClean="0"/>
          </a:p>
          <a:p>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2961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Leadership-Discussion</a:t>
            </a:r>
            <a:endParaRPr lang="en-US" dirty="0"/>
          </a:p>
        </p:txBody>
      </p:sp>
      <p:sp>
        <p:nvSpPr>
          <p:cNvPr id="3" name="Content Placeholder 2"/>
          <p:cNvSpPr>
            <a:spLocks noGrp="1"/>
          </p:cNvSpPr>
          <p:nvPr>
            <p:ph idx="1"/>
          </p:nvPr>
        </p:nvSpPr>
        <p:spPr/>
        <p:txBody>
          <a:bodyPr/>
          <a:lstStyle/>
          <a:p>
            <a:r>
              <a:rPr lang="en-US" sz="2800" dirty="0"/>
              <a:t>Have you ever experienced dissonant leadership? Identify motives, personal characteristics in which that person might be deficient. </a:t>
            </a:r>
          </a:p>
          <a:p>
            <a:endParaRPr lang="en-US" sz="2000" dirty="0" smtClean="0"/>
          </a:p>
          <a:p>
            <a:endParaRPr lang="en-US" dirty="0"/>
          </a:p>
          <a:p>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98822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Integrity: Character that meets the demands of reality</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Having integrity means to:</a:t>
            </a:r>
            <a:endParaRPr lang="en-US" sz="2000" dirty="0"/>
          </a:p>
          <a:p>
            <a:r>
              <a:rPr lang="en-US" sz="2000" b="1" dirty="0" smtClean="0"/>
              <a:t>Be able </a:t>
            </a:r>
            <a:r>
              <a:rPr lang="en-US" sz="2000" b="1" dirty="0"/>
              <a:t>to connect with others and build trust </a:t>
            </a:r>
          </a:p>
          <a:p>
            <a:r>
              <a:rPr lang="en-US" sz="2000" b="1" dirty="0" smtClean="0"/>
              <a:t>Be oriented </a:t>
            </a:r>
            <a:r>
              <a:rPr lang="en-US" sz="2000" b="1" dirty="0"/>
              <a:t>toward reality </a:t>
            </a:r>
          </a:p>
          <a:p>
            <a:r>
              <a:rPr lang="en-US" sz="2000" b="1" dirty="0" smtClean="0"/>
              <a:t>Perform </a:t>
            </a:r>
            <a:r>
              <a:rPr lang="en-US" sz="2000" b="1" dirty="0"/>
              <a:t>well </a:t>
            </a:r>
          </a:p>
          <a:p>
            <a:r>
              <a:rPr lang="en-US" sz="2000" b="1" dirty="0"/>
              <a:t>Embrace the negative </a:t>
            </a:r>
            <a:endParaRPr lang="en-US" sz="2000" b="1" dirty="0" smtClean="0"/>
          </a:p>
          <a:p>
            <a:r>
              <a:rPr lang="en-US" sz="2000" b="1" dirty="0"/>
              <a:t>Be oriented towards </a:t>
            </a:r>
            <a:r>
              <a:rPr lang="en-US" sz="2000" b="1" dirty="0" smtClean="0"/>
              <a:t>growth</a:t>
            </a:r>
            <a:endParaRPr lang="en-US" sz="2000" b="1" dirty="0"/>
          </a:p>
          <a:p>
            <a:r>
              <a:rPr lang="en-US" sz="2000" b="1" dirty="0" smtClean="0"/>
              <a:t>Have an understanding of </a:t>
            </a:r>
            <a:r>
              <a:rPr lang="en-US" sz="2000" b="1" dirty="0"/>
              <a:t>the transcendent  (things </a:t>
            </a:r>
            <a:r>
              <a:rPr lang="en-US" sz="2000" b="1" dirty="0" smtClean="0"/>
              <a:t>that are </a:t>
            </a:r>
            <a:r>
              <a:rPr lang="en-US" sz="2000" b="1" dirty="0"/>
              <a:t>bigger than me</a:t>
            </a:r>
            <a:r>
              <a:rPr lang="en-US" sz="2000" b="1" dirty="0" smtClean="0"/>
              <a:t>)</a:t>
            </a:r>
          </a:p>
          <a:p>
            <a:pPr marL="0" indent="0">
              <a:buNone/>
            </a:pPr>
            <a:r>
              <a:rPr lang="en-US" sz="2000" b="1" dirty="0" smtClean="0"/>
              <a:t/>
            </a:r>
            <a:br>
              <a:rPr lang="en-US" sz="2000" b="1" dirty="0" smtClean="0"/>
            </a:br>
            <a:endParaRPr lang="en-US" sz="2000" dirty="0"/>
          </a:p>
        </p:txBody>
      </p:sp>
    </p:spTree>
    <p:extLst>
      <p:ext uri="{BB962C8B-B14F-4D97-AF65-F5344CB8AC3E}">
        <p14:creationId xmlns:p14="http://schemas.microsoft.com/office/powerpoint/2010/main" val="2011597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dirty="0"/>
              <a:t>“The task of leadership is not to put greatness into humanity, but to elicit it, for the greatness is already there.” ~</a:t>
            </a:r>
            <a:r>
              <a:rPr lang="en-US" sz="4000" dirty="0">
                <a:hlinkClick r:id="rId3"/>
              </a:rPr>
              <a:t>John Buchan</a:t>
            </a:r>
            <a:endParaRPr lang="en-US" sz="4000" dirty="0"/>
          </a:p>
          <a:p>
            <a:endParaRPr lang="en-US" dirty="0"/>
          </a:p>
        </p:txBody>
      </p:sp>
    </p:spTree>
    <p:extLst>
      <p:ext uri="{BB962C8B-B14F-4D97-AF65-F5344CB8AC3E}">
        <p14:creationId xmlns:p14="http://schemas.microsoft.com/office/powerpoint/2010/main" val="2307983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 and Leadership</a:t>
            </a:r>
            <a:endParaRPr lang="en-US" dirty="0"/>
          </a:p>
        </p:txBody>
      </p:sp>
      <p:sp>
        <p:nvSpPr>
          <p:cNvPr id="3" name="Content Placeholder 2"/>
          <p:cNvSpPr>
            <a:spLocks noGrp="1"/>
          </p:cNvSpPr>
          <p:nvPr>
            <p:ph idx="1"/>
          </p:nvPr>
        </p:nvSpPr>
        <p:spPr/>
        <p:txBody>
          <a:bodyPr>
            <a:noAutofit/>
          </a:bodyPr>
          <a:lstStyle/>
          <a:p>
            <a:pPr marL="0" indent="0">
              <a:buNone/>
            </a:pPr>
            <a:r>
              <a:rPr lang="en-US" sz="2000" dirty="0"/>
              <a:t>In order to become an emotionally intelligent leader, according to Goleman et al. (2002), leaders must follow self-directed learning and its five discoveries of: </a:t>
            </a:r>
          </a:p>
          <a:p>
            <a:pPr lvl="0"/>
            <a:r>
              <a:rPr lang="en-US" sz="2000" dirty="0"/>
              <a:t>the ideal self, or who we want to be; </a:t>
            </a:r>
          </a:p>
          <a:p>
            <a:pPr lvl="0"/>
            <a:r>
              <a:rPr lang="en-US" sz="2000" dirty="0"/>
              <a:t>the real self or who we truly are at the present time, which includes strengths and weaknesses or opportunities for improvement; </a:t>
            </a:r>
          </a:p>
          <a:p>
            <a:pPr lvl="0"/>
            <a:r>
              <a:rPr lang="en-US" sz="2000" dirty="0"/>
              <a:t>the learning agenda or how we plan to close gaps while building on current strengths; </a:t>
            </a:r>
          </a:p>
          <a:p>
            <a:pPr lvl="0"/>
            <a:r>
              <a:rPr lang="en-US" sz="2000" dirty="0"/>
              <a:t>the experiment, practicing the new behaviors until control is obtained; and</a:t>
            </a:r>
          </a:p>
          <a:p>
            <a:pPr lvl="0"/>
            <a:r>
              <a:rPr lang="en-US" sz="2000" dirty="0"/>
              <a:t>the development of trusting relationships that support us and our process of growth. </a:t>
            </a:r>
          </a:p>
        </p:txBody>
      </p:sp>
    </p:spTree>
    <p:extLst>
      <p:ext uri="{BB962C8B-B14F-4D97-AF65-F5344CB8AC3E}">
        <p14:creationId xmlns:p14="http://schemas.microsoft.com/office/powerpoint/2010/main" val="1569715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Design Model: ADDIE</a:t>
            </a:r>
            <a:endParaRPr lang="en-US" dirty="0"/>
          </a:p>
        </p:txBody>
      </p:sp>
      <p:sp>
        <p:nvSpPr>
          <p:cNvPr id="3" name="Content Placeholder 2"/>
          <p:cNvSpPr>
            <a:spLocks noGrp="1"/>
          </p:cNvSpPr>
          <p:nvPr>
            <p:ph idx="1"/>
          </p:nvPr>
        </p:nvSpPr>
        <p:spPr>
          <a:xfrm>
            <a:off x="1009443" y="1403282"/>
            <a:ext cx="7125112" cy="4051437"/>
          </a:xfrm>
        </p:spPr>
        <p:txBody>
          <a:bodyPr/>
          <a:lstStyle/>
          <a:p>
            <a:r>
              <a:rPr lang="en-US" dirty="0" smtClean="0"/>
              <a:t>Analyze: Per-planning. In this phase, Identify the problem, establish the learning  objectives, perform a TNA (training needs analysis) </a:t>
            </a:r>
          </a:p>
          <a:p>
            <a:r>
              <a:rPr lang="en-US" dirty="0" smtClean="0"/>
              <a:t>Design: Identify content and strategy; put it in paper</a:t>
            </a:r>
          </a:p>
          <a:p>
            <a:r>
              <a:rPr lang="en-US" dirty="0" smtClean="0"/>
              <a:t>Develop: Assemble the training</a:t>
            </a:r>
          </a:p>
          <a:p>
            <a:r>
              <a:rPr lang="en-US" dirty="0" smtClean="0"/>
              <a:t>Implement: Teach</a:t>
            </a:r>
          </a:p>
          <a:p>
            <a:r>
              <a:rPr lang="en-US" dirty="0" smtClean="0"/>
              <a:t>Evaluate: Review outcomes  and feedback (were learning objectives met? How can the training be improved?)</a:t>
            </a:r>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852909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 &amp; Leadership</a:t>
            </a:r>
            <a:endParaRPr lang="en-US" dirty="0"/>
          </a:p>
        </p:txBody>
      </p:sp>
      <p:sp>
        <p:nvSpPr>
          <p:cNvPr id="3" name="Content Placeholder 2"/>
          <p:cNvSpPr>
            <a:spLocks noGrp="1"/>
          </p:cNvSpPr>
          <p:nvPr>
            <p:ph idx="1"/>
          </p:nvPr>
        </p:nvSpPr>
        <p:spPr>
          <a:xfrm>
            <a:off x="1009443" y="1403282"/>
            <a:ext cx="7125112" cy="4051437"/>
          </a:xfrm>
        </p:spPr>
        <p:txBody>
          <a:bodyPr>
            <a:normAutofit/>
          </a:bodyPr>
          <a:lstStyle/>
          <a:p>
            <a:r>
              <a:rPr lang="en-US" sz="2000" dirty="0"/>
              <a:t>Things don’t always go according to plan. Thus, leaders must learn how to fall gracefully and </a:t>
            </a:r>
            <a:r>
              <a:rPr lang="en-US" sz="2000" b="1" dirty="0"/>
              <a:t>get back on their feet</a:t>
            </a:r>
            <a:r>
              <a:rPr lang="en-US" sz="2000" dirty="0"/>
              <a:t>. Furthermore, they need to help those around them do the same. To achieve such goals then, one must be aware of his/her own emotions and control them. Additionally, connect with others and understand (even if not agree with) how they feel. This can be a difficult task. Therefore, perseverance may prove be another key to success. Similarly, optimism can make a significant difference in individual and team morale. </a:t>
            </a:r>
          </a:p>
          <a:p>
            <a:pPr marL="0" indent="0">
              <a:buNone/>
            </a:pPr>
            <a:r>
              <a:rPr lang="en-US" sz="2000" dirty="0" smtClean="0"/>
              <a:t>. </a:t>
            </a:r>
            <a:endParaRPr lang="en-US" sz="2000" dirty="0"/>
          </a:p>
        </p:txBody>
      </p:sp>
    </p:spTree>
    <p:extLst>
      <p:ext uri="{BB962C8B-B14F-4D97-AF65-F5344CB8AC3E}">
        <p14:creationId xmlns:p14="http://schemas.microsoft.com/office/powerpoint/2010/main" val="4241495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 &amp;  Leadership</a:t>
            </a:r>
            <a:endParaRPr lang="en-US" dirty="0"/>
          </a:p>
        </p:txBody>
      </p:sp>
      <p:sp>
        <p:nvSpPr>
          <p:cNvPr id="3" name="Content Placeholder 2"/>
          <p:cNvSpPr>
            <a:spLocks noGrp="1"/>
          </p:cNvSpPr>
          <p:nvPr>
            <p:ph idx="1"/>
          </p:nvPr>
        </p:nvSpPr>
        <p:spPr>
          <a:xfrm>
            <a:off x="1009443" y="1403282"/>
            <a:ext cx="7125112" cy="4051437"/>
          </a:xfrm>
        </p:spPr>
        <p:txBody>
          <a:bodyPr/>
          <a:lstStyle/>
          <a:p>
            <a:r>
              <a:rPr lang="en-US" sz="2000" dirty="0"/>
              <a:t>Goleman (1998) warns us that emotional intelligence merely determined our potential to learn the skills. Consequently, knowledge is only the first step. From here on, it is about using that knowledge to learn the skills and put them into action. Furthermore, we must keep in mind that our ideal self will continue to evolve as we do. Therefore, it is likely that we will go through the self-directed learning cycle uncountable </a:t>
            </a:r>
            <a:r>
              <a:rPr lang="en-US" sz="2000" dirty="0" smtClean="0"/>
              <a:t>times. </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136277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1403282"/>
            <a:ext cx="7125112" cy="4051437"/>
          </a:xfrm>
        </p:spPr>
        <p:txBody>
          <a:bodyPr/>
          <a:lstStyle/>
          <a:p>
            <a:r>
              <a:rPr lang="en-US" sz="2800" dirty="0" smtClean="0"/>
              <a:t>“New </a:t>
            </a:r>
            <a:r>
              <a:rPr lang="en-US" sz="2800" dirty="0"/>
              <a:t>challenges demand new talents” (Goleman, 1998, p. 10). Therefore, it is ever more important for leaders and their traits to adapt accordingly in order to excel (Goleman, 1998).</a:t>
            </a:r>
          </a:p>
          <a:p>
            <a:endParaRPr lang="en-US" dirty="0"/>
          </a:p>
        </p:txBody>
      </p:sp>
    </p:spTree>
    <p:extLst>
      <p:ext uri="{BB962C8B-B14F-4D97-AF65-F5344CB8AC3E}">
        <p14:creationId xmlns:p14="http://schemas.microsoft.com/office/powerpoint/2010/main" val="1367718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Activity/Debate</a:t>
            </a:r>
            <a:endParaRPr lang="en-US" dirty="0"/>
          </a:p>
        </p:txBody>
      </p:sp>
      <p:sp>
        <p:nvSpPr>
          <p:cNvPr id="3" name="Content Placeholder 2"/>
          <p:cNvSpPr>
            <a:spLocks noGrp="1"/>
          </p:cNvSpPr>
          <p:nvPr>
            <p:ph idx="1"/>
          </p:nvPr>
        </p:nvSpPr>
        <p:spPr/>
        <p:txBody>
          <a:bodyPr>
            <a:normAutofit/>
          </a:bodyPr>
          <a:lstStyle/>
          <a:p>
            <a:r>
              <a:rPr lang="en-US" sz="2800" dirty="0" smtClean="0"/>
              <a:t>Please read, discuss situation/scenario provided by the instructor</a:t>
            </a:r>
            <a:r>
              <a:rPr lang="en-US" sz="2800" dirty="0"/>
              <a:t> </a:t>
            </a:r>
            <a:r>
              <a:rPr lang="en-US" sz="2800" dirty="0" smtClean="0"/>
              <a:t>and: </a:t>
            </a:r>
          </a:p>
          <a:p>
            <a:pPr lvl="1"/>
            <a:r>
              <a:rPr lang="en-US" sz="2600" dirty="0" smtClean="0"/>
              <a:t>1) identify the issue(s); </a:t>
            </a:r>
          </a:p>
          <a:p>
            <a:pPr lvl="1"/>
            <a:r>
              <a:rPr lang="en-US" sz="2600" dirty="0" smtClean="0"/>
              <a:t>2) come up with possible solutions; and </a:t>
            </a:r>
          </a:p>
          <a:p>
            <a:pPr lvl="1"/>
            <a:r>
              <a:rPr lang="en-US" sz="2600" dirty="0" smtClean="0"/>
              <a:t>3) decide on a plan of action</a:t>
            </a:r>
            <a:endParaRPr lang="en-US" sz="2600" dirty="0"/>
          </a:p>
        </p:txBody>
      </p:sp>
    </p:spTree>
    <p:extLst>
      <p:ext uri="{BB962C8B-B14F-4D97-AF65-F5344CB8AC3E}">
        <p14:creationId xmlns:p14="http://schemas.microsoft.com/office/powerpoint/2010/main" val="2201844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pPr lvl="0"/>
            <a:r>
              <a:rPr lang="en-US" sz="2400" dirty="0" smtClean="0"/>
              <a:t>Please analyze your group performance</a:t>
            </a:r>
            <a:r>
              <a:rPr lang="en-US" sz="2400" dirty="0"/>
              <a:t>. </a:t>
            </a:r>
            <a:r>
              <a:rPr lang="en-US" sz="2400" dirty="0" smtClean="0"/>
              <a:t>Do you think there </a:t>
            </a:r>
            <a:r>
              <a:rPr lang="en-US" sz="2400" dirty="0"/>
              <a:t>was something </a:t>
            </a:r>
            <a:r>
              <a:rPr lang="en-US" sz="2400" dirty="0" smtClean="0"/>
              <a:t>unusual?</a:t>
            </a:r>
            <a:endParaRPr lang="en-US" sz="2400" dirty="0"/>
          </a:p>
          <a:p>
            <a:pPr lvl="0"/>
            <a:r>
              <a:rPr lang="en-US" sz="2400" dirty="0" smtClean="0"/>
              <a:t>Person </a:t>
            </a:r>
            <a:r>
              <a:rPr lang="en-US" sz="2400" dirty="0"/>
              <a:t>with the angry scenario </a:t>
            </a:r>
            <a:r>
              <a:rPr lang="en-US" sz="2400" dirty="0" smtClean="0"/>
              <a:t>- please </a:t>
            </a:r>
            <a:r>
              <a:rPr lang="en-US" sz="2400" dirty="0"/>
              <a:t>reveal </a:t>
            </a:r>
            <a:r>
              <a:rPr lang="en-US" sz="2400" dirty="0" smtClean="0"/>
              <a:t>your role </a:t>
            </a:r>
          </a:p>
          <a:p>
            <a:pPr lvl="1"/>
            <a:r>
              <a:rPr lang="en-US" sz="2200" dirty="0" smtClean="0"/>
              <a:t>Discuss others’ reactions</a:t>
            </a:r>
          </a:p>
          <a:p>
            <a:pPr lvl="0"/>
            <a:r>
              <a:rPr lang="en-US" sz="2400" dirty="0" smtClean="0"/>
              <a:t>Crowd contagion: someone’s </a:t>
            </a:r>
            <a:r>
              <a:rPr lang="en-US" sz="2400" dirty="0"/>
              <a:t>emotions can affect others. </a:t>
            </a:r>
            <a:endParaRPr lang="en-US" sz="2400" dirty="0" smtClean="0"/>
          </a:p>
          <a:p>
            <a:pPr lvl="1"/>
            <a:r>
              <a:rPr lang="en-US" sz="2000" dirty="0" smtClean="0"/>
              <a:t>What </a:t>
            </a:r>
            <a:r>
              <a:rPr lang="en-US" sz="2000" dirty="0"/>
              <a:t>strategies </a:t>
            </a:r>
            <a:r>
              <a:rPr lang="en-US" sz="2000" dirty="0" smtClean="0"/>
              <a:t> can you think of that may help tackle a similar situation before a snowball effect is experienced</a:t>
            </a:r>
          </a:p>
          <a:p>
            <a:endParaRPr lang="en-US" dirty="0"/>
          </a:p>
        </p:txBody>
      </p:sp>
    </p:spTree>
    <p:extLst>
      <p:ext uri="{BB962C8B-B14F-4D97-AF65-F5344CB8AC3E}">
        <p14:creationId xmlns:p14="http://schemas.microsoft.com/office/powerpoint/2010/main" val="27011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Activity/Debate</a:t>
            </a:r>
            <a:endParaRPr lang="en-US" dirty="0"/>
          </a:p>
        </p:txBody>
      </p:sp>
      <p:sp>
        <p:nvSpPr>
          <p:cNvPr id="3" name="Content Placeholder 2"/>
          <p:cNvSpPr>
            <a:spLocks noGrp="1"/>
          </p:cNvSpPr>
          <p:nvPr>
            <p:ph idx="1"/>
          </p:nvPr>
        </p:nvSpPr>
        <p:spPr/>
        <p:txBody>
          <a:bodyPr>
            <a:normAutofit lnSpcReduction="10000"/>
          </a:bodyPr>
          <a:lstStyle/>
          <a:p>
            <a:r>
              <a:rPr lang="en-US" sz="2800" dirty="0"/>
              <a:t>Please read and discuss </a:t>
            </a:r>
            <a:r>
              <a:rPr lang="en-US" sz="2800" dirty="0" smtClean="0"/>
              <a:t>2</a:t>
            </a:r>
            <a:r>
              <a:rPr lang="en-US" sz="2800" baseline="30000" dirty="0" smtClean="0"/>
              <a:t>nd</a:t>
            </a:r>
            <a:r>
              <a:rPr lang="en-US" sz="2800" dirty="0" smtClean="0"/>
              <a:t> situation/scenario </a:t>
            </a:r>
            <a:r>
              <a:rPr lang="en-US" sz="2800" dirty="0"/>
              <a:t>provided by the instructor. </a:t>
            </a:r>
            <a:endParaRPr lang="en-US" sz="2800" dirty="0" smtClean="0"/>
          </a:p>
          <a:p>
            <a:pPr marL="0" lvl="0" indent="0">
              <a:buNone/>
            </a:pPr>
            <a:r>
              <a:rPr lang="en-US" sz="2400" dirty="0" smtClean="0"/>
              <a:t>*Now that you are aware of the hidden purpose of this activity, repeat activity while </a:t>
            </a:r>
            <a:r>
              <a:rPr lang="en-US" sz="2400" dirty="0"/>
              <a:t>making sure crowd contagion does not reduce the performance of their meeting. </a:t>
            </a:r>
            <a:r>
              <a:rPr lang="en-US" sz="2400" dirty="0" smtClean="0"/>
              <a:t>Remember, you still need to: </a:t>
            </a:r>
            <a:endParaRPr lang="en-US" sz="2400" dirty="0"/>
          </a:p>
          <a:p>
            <a:pPr lvl="1"/>
            <a:r>
              <a:rPr lang="en-US" sz="2600" dirty="0"/>
              <a:t>1) identify the issue(s); </a:t>
            </a:r>
          </a:p>
          <a:p>
            <a:pPr lvl="1"/>
            <a:r>
              <a:rPr lang="en-US" sz="2600" dirty="0"/>
              <a:t>2) come up with possible solutions; and </a:t>
            </a:r>
          </a:p>
          <a:p>
            <a:pPr lvl="1"/>
            <a:r>
              <a:rPr lang="en-US" sz="2600" dirty="0"/>
              <a:t>3) decide on a plan of action</a:t>
            </a:r>
          </a:p>
          <a:p>
            <a:endParaRPr lang="en-US" dirty="0"/>
          </a:p>
        </p:txBody>
      </p:sp>
    </p:spTree>
    <p:extLst>
      <p:ext uri="{BB962C8B-B14F-4D97-AF65-F5344CB8AC3E}">
        <p14:creationId xmlns:p14="http://schemas.microsoft.com/office/powerpoint/2010/main" val="904868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sz="2000" dirty="0"/>
              <a:t>What did you think of this exercise? </a:t>
            </a:r>
            <a:endParaRPr lang="en-US" sz="2000" dirty="0" smtClean="0"/>
          </a:p>
          <a:p>
            <a:r>
              <a:rPr lang="en-US" sz="2000" dirty="0" smtClean="0"/>
              <a:t>How </a:t>
            </a:r>
            <a:r>
              <a:rPr lang="en-US" sz="2000" dirty="0"/>
              <a:t>much better was your second debate in comparison with the first? </a:t>
            </a:r>
            <a:endParaRPr lang="en-US" sz="2000" dirty="0" smtClean="0"/>
          </a:p>
          <a:p>
            <a:r>
              <a:rPr lang="en-US" sz="2000" dirty="0" smtClean="0"/>
              <a:t>Was </a:t>
            </a:r>
            <a:r>
              <a:rPr lang="en-US" sz="2000" dirty="0"/>
              <a:t>being aware of crowd contagion helpful? </a:t>
            </a:r>
            <a:endParaRPr lang="en-US" sz="2000" dirty="0" smtClean="0"/>
          </a:p>
          <a:p>
            <a:r>
              <a:rPr lang="en-US" sz="2000" dirty="0" smtClean="0"/>
              <a:t>How </a:t>
            </a:r>
            <a:r>
              <a:rPr lang="en-US" sz="2000" dirty="0"/>
              <a:t>easy was it to spot who was becoming emotional? </a:t>
            </a:r>
            <a:endParaRPr lang="en-US" sz="2000" dirty="0" smtClean="0"/>
          </a:p>
          <a:p>
            <a:r>
              <a:rPr lang="en-US" sz="2000" dirty="0" smtClean="0"/>
              <a:t>What </a:t>
            </a:r>
            <a:r>
              <a:rPr lang="en-US" sz="2000" dirty="0"/>
              <a:t>strategy was most effective in handling the emotional situation and preventing the group in become too emotional while going through the debate?</a:t>
            </a:r>
          </a:p>
          <a:p>
            <a:endParaRPr lang="en-US" dirty="0"/>
          </a:p>
        </p:txBody>
      </p:sp>
    </p:spTree>
    <p:extLst>
      <p:ext uri="{BB962C8B-B14F-4D97-AF65-F5344CB8AC3E}">
        <p14:creationId xmlns:p14="http://schemas.microsoft.com/office/powerpoint/2010/main" val="2156599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2195337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Goals, Purpose</a:t>
            </a:r>
            <a:endParaRPr lang="en-US" dirty="0"/>
          </a:p>
        </p:txBody>
      </p:sp>
      <p:sp>
        <p:nvSpPr>
          <p:cNvPr id="3" name="Content Placeholder 2"/>
          <p:cNvSpPr>
            <a:spLocks noGrp="1"/>
          </p:cNvSpPr>
          <p:nvPr>
            <p:ph idx="1"/>
          </p:nvPr>
        </p:nvSpPr>
        <p:spPr>
          <a:xfrm>
            <a:off x="1009443" y="1403282"/>
            <a:ext cx="7125112" cy="4051437"/>
          </a:xfrm>
        </p:spPr>
        <p:txBody>
          <a:bodyPr>
            <a:normAutofit lnSpcReduction="10000"/>
          </a:bodyPr>
          <a:lstStyle/>
          <a:p>
            <a:r>
              <a:rPr lang="en-US" dirty="0"/>
              <a:t>What do you value in life? </a:t>
            </a:r>
          </a:p>
          <a:p>
            <a:r>
              <a:rPr lang="en-US" dirty="0"/>
              <a:t>What goals do you have? </a:t>
            </a:r>
          </a:p>
          <a:p>
            <a:pPr lvl="1"/>
            <a:r>
              <a:rPr lang="en-US" dirty="0"/>
              <a:t>	Short-term</a:t>
            </a:r>
          </a:p>
          <a:p>
            <a:pPr lvl="1"/>
            <a:r>
              <a:rPr lang="en-US" dirty="0"/>
              <a:t>	</a:t>
            </a:r>
            <a:r>
              <a:rPr lang="en-US" dirty="0" smtClean="0"/>
              <a:t>Long-term</a:t>
            </a:r>
            <a:endParaRPr lang="en-US" dirty="0"/>
          </a:p>
          <a:p>
            <a:pPr lvl="1"/>
            <a:r>
              <a:rPr lang="en-US" dirty="0"/>
              <a:t>	Personal</a:t>
            </a:r>
          </a:p>
          <a:p>
            <a:pPr lvl="1"/>
            <a:r>
              <a:rPr lang="en-US" dirty="0"/>
              <a:t>	Professional</a:t>
            </a:r>
          </a:p>
          <a:p>
            <a:r>
              <a:rPr lang="en-US" dirty="0" smtClean="0"/>
              <a:t>Create your “ism” </a:t>
            </a:r>
          </a:p>
          <a:p>
            <a:pPr marL="0" indent="0">
              <a:buNone/>
            </a:pPr>
            <a:r>
              <a:rPr lang="en-US" dirty="0"/>
              <a:t>	</a:t>
            </a:r>
            <a:r>
              <a:rPr lang="en-US" u="sng" dirty="0" err="1" smtClean="0"/>
              <a:t>Angieism</a:t>
            </a:r>
            <a:endParaRPr lang="en-US" dirty="0"/>
          </a:p>
          <a:p>
            <a:pPr marL="0" indent="0">
              <a:buNone/>
            </a:pPr>
            <a:r>
              <a:rPr lang="en-US" dirty="0" smtClean="0"/>
              <a:t>	I </a:t>
            </a:r>
            <a:r>
              <a:rPr lang="en-US" dirty="0"/>
              <a:t>get the full value of a smile by giving it away and sharing it with </a:t>
            </a:r>
            <a:r>
              <a:rPr lang="en-US" dirty="0" smtClean="0"/>
              <a:t>	others</a:t>
            </a:r>
            <a:r>
              <a:rPr lang="en-US" dirty="0"/>
              <a:t>. </a:t>
            </a:r>
            <a:r>
              <a:rPr lang="en-US" dirty="0" smtClean="0"/>
              <a:t>I </a:t>
            </a:r>
            <a:r>
              <a:rPr lang="en-US" dirty="0"/>
              <a:t>encourage those around me to explore their full </a:t>
            </a:r>
            <a:r>
              <a:rPr lang="en-US" dirty="0" smtClean="0"/>
              <a:t>potential 	to </a:t>
            </a:r>
            <a:r>
              <a:rPr lang="en-US" dirty="0"/>
              <a:t>achieve </a:t>
            </a:r>
            <a:r>
              <a:rPr lang="en-US" dirty="0" smtClean="0"/>
              <a:t>fulfillment, harmony and </a:t>
            </a:r>
            <a:r>
              <a:rPr lang="en-US" dirty="0"/>
              <a:t>happiness. </a:t>
            </a:r>
          </a:p>
          <a:p>
            <a:pPr marL="0" indent="0">
              <a:buNone/>
            </a:pPr>
            <a:endParaRPr lang="en-US" dirty="0"/>
          </a:p>
        </p:txBody>
      </p:sp>
    </p:spTree>
    <p:extLst>
      <p:ext uri="{BB962C8B-B14F-4D97-AF65-F5344CB8AC3E}">
        <p14:creationId xmlns:p14="http://schemas.microsoft.com/office/powerpoint/2010/main" val="25788779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Mission Statement</a:t>
            </a:r>
            <a:endParaRPr lang="en-US" dirty="0"/>
          </a:p>
        </p:txBody>
      </p:sp>
      <p:sp>
        <p:nvSpPr>
          <p:cNvPr id="4" name="Content Placeholder 3"/>
          <p:cNvSpPr>
            <a:spLocks noGrp="1"/>
          </p:cNvSpPr>
          <p:nvPr>
            <p:ph sz="half" idx="1"/>
          </p:nvPr>
        </p:nvSpPr>
        <p:spPr/>
        <p:txBody>
          <a:bodyPr>
            <a:normAutofit fontScale="92500" lnSpcReduction="10000"/>
          </a:bodyPr>
          <a:lstStyle/>
          <a:p>
            <a:r>
              <a:rPr lang="en-US" u="sng" dirty="0" smtClean="0"/>
              <a:t>What</a:t>
            </a:r>
            <a:r>
              <a:rPr lang="en-US" u="sng" dirty="0"/>
              <a:t>?</a:t>
            </a:r>
            <a:r>
              <a:rPr lang="en-US" dirty="0"/>
              <a:t> </a:t>
            </a:r>
          </a:p>
          <a:p>
            <a:pPr lvl="0"/>
            <a:r>
              <a:rPr lang="en-US" dirty="0"/>
              <a:t>What goals do we actually want to accomplish?</a:t>
            </a:r>
          </a:p>
          <a:p>
            <a:pPr lvl="0"/>
            <a:r>
              <a:rPr lang="en-US" dirty="0"/>
              <a:t>What overall image do we wish to protect and support?</a:t>
            </a:r>
          </a:p>
          <a:p>
            <a:pPr lvl="0"/>
            <a:r>
              <a:rPr lang="en-US" dirty="0"/>
              <a:t>What distinguishes us from others?</a:t>
            </a:r>
          </a:p>
          <a:p>
            <a:r>
              <a:rPr lang="en-US" u="sng" dirty="0"/>
              <a:t>How?</a:t>
            </a:r>
            <a:endParaRPr lang="en-US" dirty="0"/>
          </a:p>
          <a:p>
            <a:pPr lvl="0"/>
            <a:r>
              <a:rPr lang="en-US" dirty="0"/>
              <a:t>How do we accomplish our overall goals?</a:t>
            </a:r>
          </a:p>
          <a:p>
            <a:r>
              <a:rPr lang="en-US" u="sng" dirty="0"/>
              <a:t>Why?</a:t>
            </a:r>
            <a:endParaRPr lang="en-US" dirty="0"/>
          </a:p>
          <a:p>
            <a:pPr lvl="0"/>
            <a:r>
              <a:rPr lang="en-US" dirty="0"/>
              <a:t>Why are we trying to accomplish these overall goals</a:t>
            </a:r>
            <a:r>
              <a:rPr lang="en-US" dirty="0" smtClean="0"/>
              <a:t>?</a:t>
            </a:r>
            <a:endParaRPr lang="en-US" dirty="0"/>
          </a:p>
        </p:txBody>
      </p:sp>
      <p:sp>
        <p:nvSpPr>
          <p:cNvPr id="5" name="Content Placeholder 4"/>
          <p:cNvSpPr>
            <a:spLocks noGrp="1"/>
          </p:cNvSpPr>
          <p:nvPr>
            <p:ph sz="half" idx="2"/>
          </p:nvPr>
        </p:nvSpPr>
        <p:spPr/>
        <p:txBody>
          <a:bodyPr>
            <a:normAutofit fontScale="92500" lnSpcReduction="10000"/>
          </a:bodyPr>
          <a:lstStyle/>
          <a:p>
            <a:r>
              <a:rPr lang="en-US" u="sng" dirty="0"/>
              <a:t>Results?</a:t>
            </a:r>
            <a:endParaRPr lang="en-US" dirty="0"/>
          </a:p>
          <a:p>
            <a:pPr lvl="0"/>
            <a:r>
              <a:rPr lang="en-US" dirty="0"/>
              <a:t>In what ways will the people benefit?</a:t>
            </a:r>
          </a:p>
          <a:p>
            <a:r>
              <a:rPr lang="en-US" u="sng" dirty="0"/>
              <a:t>The Mission Statement</a:t>
            </a:r>
            <a:endParaRPr lang="en-US" dirty="0"/>
          </a:p>
          <a:p>
            <a:r>
              <a:rPr lang="en-US" dirty="0"/>
              <a:t>Convert your answers into powerful statements you can weave together into one compelling mission statement; ultimately, no longer than one clear, meaningful sentence.</a:t>
            </a:r>
          </a:p>
          <a:p>
            <a:endParaRPr lang="en-US" dirty="0"/>
          </a:p>
          <a:p>
            <a:endParaRPr lang="en-US" dirty="0"/>
          </a:p>
        </p:txBody>
      </p:sp>
    </p:spTree>
    <p:extLst>
      <p:ext uri="{BB962C8B-B14F-4D97-AF65-F5344CB8AC3E}">
        <p14:creationId xmlns:p14="http://schemas.microsoft.com/office/powerpoint/2010/main" val="114452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 Job Description</a:t>
            </a:r>
            <a:endParaRPr lang="en-US" dirty="0"/>
          </a:p>
        </p:txBody>
      </p:sp>
      <p:sp>
        <p:nvSpPr>
          <p:cNvPr id="3" name="Content Placeholder 2"/>
          <p:cNvSpPr>
            <a:spLocks noGrp="1"/>
          </p:cNvSpPr>
          <p:nvPr>
            <p:ph idx="1"/>
          </p:nvPr>
        </p:nvSpPr>
        <p:spPr>
          <a:xfrm>
            <a:off x="990600" y="1524000"/>
            <a:ext cx="7125112" cy="4051437"/>
          </a:xfrm>
        </p:spPr>
        <p:txBody>
          <a:bodyPr/>
          <a:lstStyle/>
          <a:p>
            <a:r>
              <a:rPr lang="en-US" b="1" u="sng" dirty="0"/>
              <a:t>Basic Function</a:t>
            </a:r>
            <a:r>
              <a:rPr lang="en-US" dirty="0"/>
              <a:t>:  Responsible for being a peer mentor for Student Support Services students during their first year at Siena Heights University and the Freshman Transition Scholars Program by providing academic guidance, tutoring, social and personal support on a continual basis.  </a:t>
            </a:r>
          </a:p>
          <a:p>
            <a:r>
              <a:rPr lang="en-US" b="1" u="sng" dirty="0"/>
              <a:t>Special Qualifications:</a:t>
            </a:r>
            <a:r>
              <a:rPr lang="en-US" dirty="0"/>
              <a:t> Ability and strong willingness to work with incoming SSS students to assist with their academic and social orientation to Siena Heights University. Appreciate and adhere to confidentiality of all information relating to student public.  </a:t>
            </a:r>
          </a:p>
          <a:p>
            <a:r>
              <a:rPr lang="en-US" b="1" u="sng" dirty="0"/>
              <a:t>Mentor Requirements:</a:t>
            </a:r>
            <a:r>
              <a:rPr lang="en-US" b="1" dirty="0"/>
              <a:t> </a:t>
            </a:r>
            <a:r>
              <a:rPr lang="en-US" dirty="0"/>
              <a:t>Preferred a 2.50 G.P.A. preferred; minimum sophomore standing; attended as a full time student for one year; a resident student for one year. Consideration will be given to commuter mentors as the need arises for commuter mentees.    </a:t>
            </a:r>
          </a:p>
          <a:p>
            <a:pPr marL="0" indent="0">
              <a:buNone/>
            </a:pPr>
            <a:endParaRPr lang="en-US" dirty="0"/>
          </a:p>
        </p:txBody>
      </p:sp>
    </p:spTree>
    <p:extLst>
      <p:ext uri="{BB962C8B-B14F-4D97-AF65-F5344CB8AC3E}">
        <p14:creationId xmlns:p14="http://schemas.microsoft.com/office/powerpoint/2010/main" val="2603889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mission …</a:t>
            </a:r>
            <a:endParaRPr lang="en-US" dirty="0"/>
          </a:p>
        </p:txBody>
      </p:sp>
    </p:spTree>
    <p:extLst>
      <p:ext uri="{BB962C8B-B14F-4D97-AF65-F5344CB8AC3E}">
        <p14:creationId xmlns:p14="http://schemas.microsoft.com/office/powerpoint/2010/main" val="3934693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1295400" cy="1295400"/>
          </a:xfrm>
        </p:spPr>
        <p:txBody>
          <a:bodyPr/>
          <a:lstStyle/>
          <a:p>
            <a:r>
              <a:rPr lang="en-US" dirty="0" smtClean="0"/>
              <a:t>Tips</a:t>
            </a:r>
            <a:endParaRPr lang="en-US" dirty="0"/>
          </a:p>
        </p:txBody>
      </p:sp>
      <p:sp>
        <p:nvSpPr>
          <p:cNvPr id="93187" name="Content Placeholder 2"/>
          <p:cNvSpPr>
            <a:spLocks noGrp="1"/>
          </p:cNvSpPr>
          <p:nvPr>
            <p:ph type="subTitle" idx="1"/>
          </p:nvPr>
        </p:nvSpPr>
        <p:spPr>
          <a:xfrm>
            <a:off x="304800" y="2438400"/>
            <a:ext cx="4114800" cy="4038600"/>
          </a:xfrm>
        </p:spPr>
        <p:txBody>
          <a:bodyPr>
            <a:normAutofit lnSpcReduction="10000"/>
          </a:bodyPr>
          <a:lstStyle/>
          <a:p>
            <a:pPr marL="514350" indent="-514350" algn="l" eaLnBrk="1" fontAlgn="auto" hangingPunct="1">
              <a:spcAft>
                <a:spcPts val="0"/>
              </a:spcAft>
              <a:buFont typeface="Trebuchet MS" pitchFamily="34" charset="0"/>
              <a:buAutoNum type="arabicPeriod"/>
              <a:defRPr/>
            </a:pPr>
            <a:r>
              <a:rPr lang="en-US" sz="2500" b="0" cap="none" dirty="0" smtClean="0">
                <a:solidFill>
                  <a:schemeClr val="tx1"/>
                </a:solidFill>
                <a:latin typeface="Century Schoolbook" pitchFamily="18" charset="0"/>
              </a:rPr>
              <a:t>Become genuinely interested in other people.</a:t>
            </a:r>
          </a:p>
          <a:p>
            <a:pPr marL="514350" indent="-514350" algn="l" eaLnBrk="1" fontAlgn="auto" hangingPunct="1">
              <a:spcAft>
                <a:spcPts val="0"/>
              </a:spcAft>
              <a:buFont typeface="Trebuchet MS" pitchFamily="34" charset="0"/>
              <a:buAutoNum type="arabicPeriod"/>
              <a:defRPr/>
            </a:pPr>
            <a:r>
              <a:rPr lang="en-US" sz="2500" b="0" cap="none" dirty="0" smtClean="0">
                <a:solidFill>
                  <a:schemeClr val="tx1"/>
                </a:solidFill>
                <a:latin typeface="Century Schoolbook" pitchFamily="18" charset="0"/>
              </a:rPr>
              <a:t>Smile </a:t>
            </a:r>
            <a:r>
              <a:rPr lang="en-US" sz="2500" b="0" cap="none" dirty="0" smtClean="0">
                <a:solidFill>
                  <a:schemeClr val="tx1"/>
                </a:solidFill>
                <a:latin typeface="Century Schoolbook" pitchFamily="18" charset="0"/>
                <a:sym typeface="Wingdings" pitchFamily="2" charset="2"/>
              </a:rPr>
              <a:t></a:t>
            </a:r>
            <a:endParaRPr lang="en-US" sz="2500" b="0" cap="none" dirty="0" smtClean="0">
              <a:solidFill>
                <a:schemeClr val="tx1"/>
              </a:solidFill>
              <a:latin typeface="Century Schoolbook" pitchFamily="18" charset="0"/>
            </a:endParaRPr>
          </a:p>
          <a:p>
            <a:pPr marL="514350" indent="-514350" algn="l" eaLnBrk="1" fontAlgn="auto" hangingPunct="1">
              <a:spcAft>
                <a:spcPts val="0"/>
              </a:spcAft>
              <a:buFont typeface="Trebuchet MS" pitchFamily="34" charset="0"/>
              <a:buAutoNum type="arabicPeriod"/>
              <a:defRPr/>
            </a:pPr>
            <a:r>
              <a:rPr lang="en-US" sz="2500" b="0" cap="none" dirty="0" smtClean="0">
                <a:solidFill>
                  <a:schemeClr val="tx1"/>
                </a:solidFill>
                <a:latin typeface="Century Schoolbook" pitchFamily="18" charset="0"/>
              </a:rPr>
              <a:t>Remember that a person’s name is to that person the sweetest and most important sound in any language.</a:t>
            </a:r>
          </a:p>
        </p:txBody>
      </p:sp>
      <p:sp>
        <p:nvSpPr>
          <p:cNvPr id="95236" name="Content Placeholder 3"/>
          <p:cNvSpPr>
            <a:spLocks noGrp="1"/>
          </p:cNvSpPr>
          <p:nvPr>
            <p:ph sz="half" idx="4294967295"/>
          </p:nvPr>
        </p:nvSpPr>
        <p:spPr>
          <a:xfrm>
            <a:off x="4724400" y="2514600"/>
            <a:ext cx="4419600" cy="3810000"/>
          </a:xfrm>
        </p:spPr>
        <p:txBody>
          <a:bodyPr>
            <a:normAutofit/>
          </a:bodyPr>
          <a:lstStyle/>
          <a:p>
            <a:pPr marL="514350" indent="-514350" eaLnBrk="1" hangingPunct="1">
              <a:buFont typeface="Wingdings 2" pitchFamily="18" charset="2"/>
              <a:buAutoNum type="arabicPeriod" startAt="4"/>
            </a:pPr>
            <a:r>
              <a:rPr lang="en-US" sz="2500" dirty="0" smtClean="0">
                <a:latin typeface="Century Schoolbook" pitchFamily="18" charset="0"/>
              </a:rPr>
              <a:t>Be A Good Listener. Encourage others to talk about themselves. </a:t>
            </a:r>
          </a:p>
          <a:p>
            <a:pPr marL="514350" indent="-514350" eaLnBrk="1" hangingPunct="1">
              <a:buFont typeface="Wingdings 2" pitchFamily="18" charset="2"/>
              <a:buAutoNum type="arabicPeriod" startAt="4"/>
            </a:pPr>
            <a:r>
              <a:rPr lang="en-US" sz="2500" dirty="0" smtClean="0">
                <a:latin typeface="Century Schoolbook" pitchFamily="18" charset="0"/>
              </a:rPr>
              <a:t>Talk in terms of the other person’s interest.</a:t>
            </a:r>
          </a:p>
          <a:p>
            <a:pPr marL="514350" indent="-514350" eaLnBrk="1" hangingPunct="1">
              <a:buFont typeface="Wingdings 2" pitchFamily="18" charset="2"/>
              <a:buAutoNum type="arabicPeriod" startAt="4"/>
            </a:pPr>
            <a:r>
              <a:rPr lang="en-US" sz="2500" dirty="0" smtClean="0">
                <a:latin typeface="Century Schoolbook" pitchFamily="18" charset="0"/>
              </a:rPr>
              <a:t>Make the other person feel important-and do it sincerely</a:t>
            </a:r>
            <a:endParaRPr lang="en-US" sz="2500" i="1" dirty="0" smtClean="0">
              <a:latin typeface="Century Schoolbook" pitchFamily="18" charset="0"/>
            </a:endParaRPr>
          </a:p>
          <a:p>
            <a:pPr marL="514350" indent="-514350" eaLnBrk="1" hangingPunct="1">
              <a:buFont typeface="Wingdings 2" pitchFamily="18" charset="2"/>
              <a:buAutoNum type="arabicPeriod" startAt="4"/>
            </a:pPr>
            <a:endParaRPr lang="en-US" sz="2500" dirty="0" smtClean="0">
              <a:latin typeface="Century Schoolbook" pitchFamily="18" charset="0"/>
            </a:endParaRPr>
          </a:p>
        </p:txBody>
      </p:sp>
      <p:sp>
        <p:nvSpPr>
          <p:cNvPr id="3" name="TextBox 2"/>
          <p:cNvSpPr txBox="1"/>
          <p:nvPr/>
        </p:nvSpPr>
        <p:spPr>
          <a:xfrm>
            <a:off x="4876800" y="1524000"/>
            <a:ext cx="3657600" cy="646331"/>
          </a:xfrm>
          <a:prstGeom prst="rect">
            <a:avLst/>
          </a:prstGeom>
          <a:noFill/>
        </p:spPr>
        <p:txBody>
          <a:bodyPr wrap="square" rtlCol="0">
            <a:spAutoFit/>
          </a:bodyPr>
          <a:lstStyle/>
          <a:p>
            <a:r>
              <a:rPr lang="en-US" dirty="0" smtClean="0"/>
              <a:t>From Dale </a:t>
            </a:r>
            <a:r>
              <a:rPr lang="en-US" dirty="0"/>
              <a:t>Carnegie’s How to Win Friends and Influence People</a:t>
            </a:r>
          </a:p>
        </p:txBody>
      </p:sp>
    </p:spTree>
    <p:extLst>
      <p:ext uri="{BB962C8B-B14F-4D97-AF65-F5344CB8AC3E}">
        <p14:creationId xmlns:p14="http://schemas.microsoft.com/office/powerpoint/2010/main" val="3935664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1009443" y="1403282"/>
            <a:ext cx="7125112" cy="4051437"/>
          </a:xfrm>
        </p:spPr>
        <p:txBody>
          <a:bodyPr/>
          <a:lstStyle/>
          <a:p>
            <a:r>
              <a:rPr lang="en-US" dirty="0" smtClean="0"/>
              <a:t>Feedback: Trainer is interested on whether the information was useful; methods of training were helpful/easy to understand/able to transfer; enough time given/time allowed for questions</a:t>
            </a:r>
          </a:p>
          <a:p>
            <a:r>
              <a:rPr lang="en-US" dirty="0" smtClean="0"/>
              <a:t>Decreased  negative comments on mentor ability to connect</a:t>
            </a:r>
          </a:p>
          <a:p>
            <a:r>
              <a:rPr lang="en-US" dirty="0" smtClean="0"/>
              <a:t>Increasing number of mentor able to establish rapport</a:t>
            </a:r>
            <a:endParaRPr lang="en-US" dirty="0"/>
          </a:p>
        </p:txBody>
      </p:sp>
    </p:spTree>
    <p:extLst>
      <p:ext uri="{BB962C8B-B14F-4D97-AF65-F5344CB8AC3E}">
        <p14:creationId xmlns:p14="http://schemas.microsoft.com/office/powerpoint/2010/main" val="20313731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09443" y="1403282"/>
            <a:ext cx="7125112" cy="4051437"/>
          </a:xfrm>
        </p:spPr>
        <p:txBody>
          <a:bodyPr>
            <a:normAutofit fontScale="85000" lnSpcReduction="20000"/>
          </a:bodyPr>
          <a:lstStyle/>
          <a:p>
            <a:pPr marL="0" indent="0">
              <a:buNone/>
            </a:pPr>
            <a:r>
              <a:rPr lang="en-US" sz="2000" dirty="0" smtClean="0"/>
              <a:t>Training evaluation questions includes, but is not limited to: </a:t>
            </a:r>
          </a:p>
          <a:p>
            <a:r>
              <a:rPr lang="en-US" sz="2200" dirty="0" smtClean="0"/>
              <a:t>What areas of the training were helpful and/or important? Was enough time/information provided?</a:t>
            </a:r>
          </a:p>
          <a:p>
            <a:pPr lvl="1"/>
            <a:r>
              <a:rPr lang="en-US" sz="2200" dirty="0" smtClean="0"/>
              <a:t>P</a:t>
            </a:r>
            <a:r>
              <a:rPr lang="en-US" sz="2200" dirty="0"/>
              <a:t>lease provide some examples as to why they were </a:t>
            </a:r>
            <a:r>
              <a:rPr lang="en-US" sz="2200" dirty="0" smtClean="0"/>
              <a:t>important/helpful</a:t>
            </a:r>
            <a:endParaRPr lang="en-US" sz="2200" dirty="0"/>
          </a:p>
          <a:p>
            <a:r>
              <a:rPr lang="en-US" sz="2200" dirty="0"/>
              <a:t>What areas of the training were </a:t>
            </a:r>
            <a:r>
              <a:rPr lang="en-US" sz="2200" dirty="0" smtClean="0"/>
              <a:t>not helpful </a:t>
            </a:r>
            <a:r>
              <a:rPr lang="en-US" sz="2200" dirty="0"/>
              <a:t>and/or </a:t>
            </a:r>
            <a:r>
              <a:rPr lang="en-US" sz="2200" dirty="0" smtClean="0"/>
              <a:t>important?</a:t>
            </a:r>
            <a:endParaRPr lang="en-US" sz="2200" dirty="0"/>
          </a:p>
          <a:p>
            <a:pPr lvl="1"/>
            <a:r>
              <a:rPr lang="en-US" sz="2200" dirty="0"/>
              <a:t>Please provide some examples as to why they were </a:t>
            </a:r>
            <a:r>
              <a:rPr lang="en-US" sz="2200" dirty="0" smtClean="0"/>
              <a:t>not important/helpful</a:t>
            </a:r>
          </a:p>
          <a:p>
            <a:r>
              <a:rPr lang="en-US" sz="2200" dirty="0" smtClean="0"/>
              <a:t>PLEASE PROVIDE ANY OTHER ADDITIONAL COMMENTS – What would you like to see in the Mentoring Program and/or Training?</a:t>
            </a:r>
          </a:p>
          <a:p>
            <a:r>
              <a:rPr lang="en-US" sz="2200" dirty="0" smtClean="0"/>
              <a:t>As a mentor, what academic</a:t>
            </a:r>
            <a:r>
              <a:rPr lang="en-US" sz="2200" dirty="0"/>
              <a:t>, social, and/or behavioral </a:t>
            </a:r>
            <a:r>
              <a:rPr lang="en-US" sz="2200" dirty="0" smtClean="0"/>
              <a:t>problems did you observe/experience that </a:t>
            </a:r>
            <a:r>
              <a:rPr lang="en-US" sz="2200" dirty="0"/>
              <a:t>could assist future mentors in training? </a:t>
            </a:r>
          </a:p>
        </p:txBody>
      </p:sp>
      <p:sp>
        <p:nvSpPr>
          <p:cNvPr id="6" name="Title 1"/>
          <p:cNvSpPr>
            <a:spLocks noGrp="1"/>
          </p:cNvSpPr>
          <p:nvPr>
            <p:ph type="title"/>
          </p:nvPr>
        </p:nvSpPr>
        <p:spPr>
          <a:xfrm>
            <a:off x="1009442" y="0"/>
            <a:ext cx="7125113" cy="924475"/>
          </a:xfrm>
        </p:spPr>
        <p:txBody>
          <a:bodyPr/>
          <a:lstStyle/>
          <a:p>
            <a:r>
              <a:rPr lang="en-US" dirty="0" smtClean="0"/>
              <a:t>Evaluation</a:t>
            </a:r>
            <a:endParaRPr lang="en-US" dirty="0"/>
          </a:p>
        </p:txBody>
      </p:sp>
    </p:spTree>
    <p:extLst>
      <p:ext uri="{BB962C8B-B14F-4D97-AF65-F5344CB8AC3E}">
        <p14:creationId xmlns:p14="http://schemas.microsoft.com/office/powerpoint/2010/main" val="1934278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(Return on Investment)</a:t>
            </a:r>
            <a:endParaRPr lang="en-US" dirty="0"/>
          </a:p>
        </p:txBody>
      </p:sp>
      <p:sp>
        <p:nvSpPr>
          <p:cNvPr id="3" name="Content Placeholder 2"/>
          <p:cNvSpPr>
            <a:spLocks noGrp="1"/>
          </p:cNvSpPr>
          <p:nvPr>
            <p:ph idx="1"/>
          </p:nvPr>
        </p:nvSpPr>
        <p:spPr>
          <a:xfrm>
            <a:off x="1009443" y="1403282"/>
            <a:ext cx="7125112" cy="4051437"/>
          </a:xfrm>
        </p:spPr>
        <p:txBody>
          <a:bodyPr/>
          <a:lstStyle/>
          <a:p>
            <a:pPr marL="0" indent="0">
              <a:buNone/>
            </a:pPr>
            <a:r>
              <a:rPr lang="en-US" dirty="0" smtClean="0"/>
              <a:t>ROI is related to: </a:t>
            </a:r>
          </a:p>
          <a:p>
            <a:r>
              <a:rPr lang="en-US" dirty="0" smtClean="0"/>
              <a:t>Success of participants (academic and social areas), which leads to program success</a:t>
            </a:r>
          </a:p>
          <a:p>
            <a:r>
              <a:rPr lang="en-US" dirty="0" smtClean="0"/>
              <a:t>Student involvement and retention</a:t>
            </a:r>
          </a:p>
          <a:p>
            <a:r>
              <a:rPr lang="en-US" dirty="0" smtClean="0"/>
              <a:t>Personal growth</a:t>
            </a:r>
          </a:p>
          <a:p>
            <a:endParaRPr lang="en-US" dirty="0" smtClean="0"/>
          </a:p>
        </p:txBody>
      </p:sp>
    </p:spTree>
    <p:extLst>
      <p:ext uri="{BB962C8B-B14F-4D97-AF65-F5344CB8AC3E}">
        <p14:creationId xmlns:p14="http://schemas.microsoft.com/office/powerpoint/2010/main" val="3989486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009443" y="1371601"/>
            <a:ext cx="7125112" cy="4487198"/>
          </a:xfrm>
        </p:spPr>
        <p:txBody>
          <a:bodyPr>
            <a:normAutofit fontScale="62500" lnSpcReduction="20000"/>
          </a:bodyPr>
          <a:lstStyle/>
          <a:p>
            <a:r>
              <a:rPr lang="en-US" dirty="0" smtClean="0"/>
              <a:t>Allan, G., Good, J. (</a:t>
            </a:r>
            <a:r>
              <a:rPr lang="en-US" dirty="0" err="1" smtClean="0"/>
              <a:t>n.d.</a:t>
            </a:r>
            <a:r>
              <a:rPr lang="en-US" dirty="0" smtClean="0"/>
              <a:t>). Demonstrating empathy in learning mentor agent. </a:t>
            </a:r>
            <a:r>
              <a:rPr lang="en-US" i="1" dirty="0" smtClean="0"/>
              <a:t>University of </a:t>
            </a:r>
            <a:r>
              <a:rPr lang="en-US" i="1" dirty="0" err="1" smtClean="0"/>
              <a:t>Susezz</a:t>
            </a:r>
            <a:r>
              <a:rPr lang="en-US" i="1" dirty="0" smtClean="0"/>
              <a:t>, </a:t>
            </a:r>
            <a:r>
              <a:rPr lang="en-US" i="1" dirty="0" err="1" smtClean="0"/>
              <a:t>Falmer</a:t>
            </a:r>
            <a:r>
              <a:rPr lang="en-US" i="1" dirty="0" smtClean="0"/>
              <a:t>, UK. </a:t>
            </a:r>
            <a:r>
              <a:rPr lang="en-US" dirty="0"/>
              <a:t>Retrieved from </a:t>
            </a:r>
            <a:r>
              <a:rPr lang="en-US" i="1" dirty="0">
                <a:hlinkClick r:id="rId3"/>
              </a:rPr>
              <a:t>http://</a:t>
            </a:r>
            <a:r>
              <a:rPr lang="en-US" i="1" dirty="0" smtClean="0">
                <a:hlinkClick r:id="rId3"/>
              </a:rPr>
              <a:t>celstec.org/system/files/file/conference_proceedings/aeid2009/papers/paper_239.pdf</a:t>
            </a:r>
            <a:r>
              <a:rPr lang="en-US" i="1" dirty="0" smtClean="0"/>
              <a:t> </a:t>
            </a:r>
          </a:p>
          <a:p>
            <a:r>
              <a:rPr lang="en-US" dirty="0" smtClean="0"/>
              <a:t>Boyatzis</a:t>
            </a:r>
            <a:r>
              <a:rPr lang="en-US" dirty="0"/>
              <a:t>, R. (2009). Competencies as a behavioral approach to emotional intelligence. </a:t>
            </a:r>
            <a:r>
              <a:rPr lang="en-US" i="1" dirty="0"/>
              <a:t>The Journal of Management Development. </a:t>
            </a:r>
            <a:r>
              <a:rPr lang="en-US" dirty="0"/>
              <a:t>Manuscript submitted for publication. </a:t>
            </a:r>
          </a:p>
          <a:p>
            <a:r>
              <a:rPr lang="en-US" dirty="0" smtClean="0"/>
              <a:t>Boyatzis, R., McKee, A. (2005). </a:t>
            </a:r>
            <a:r>
              <a:rPr lang="en-US" dirty="0"/>
              <a:t>Resonant </a:t>
            </a:r>
            <a:r>
              <a:rPr lang="en-US" dirty="0" smtClean="0"/>
              <a:t>leadership</a:t>
            </a:r>
            <a:r>
              <a:rPr lang="en-US" dirty="0"/>
              <a:t>: Renewing </a:t>
            </a:r>
            <a:r>
              <a:rPr lang="en-US" dirty="0" smtClean="0"/>
              <a:t>yourself </a:t>
            </a:r>
            <a:r>
              <a:rPr lang="en-US" dirty="0"/>
              <a:t>and </a:t>
            </a:r>
            <a:r>
              <a:rPr lang="en-US" dirty="0" smtClean="0"/>
              <a:t>connecting </a:t>
            </a:r>
            <a:r>
              <a:rPr lang="en-US" dirty="0"/>
              <a:t>with </a:t>
            </a:r>
            <a:r>
              <a:rPr lang="en-US" dirty="0" smtClean="0"/>
              <a:t>others </a:t>
            </a:r>
            <a:r>
              <a:rPr lang="en-US" dirty="0"/>
              <a:t>t</a:t>
            </a:r>
            <a:r>
              <a:rPr lang="en-US" dirty="0" smtClean="0"/>
              <a:t>hrough </a:t>
            </a:r>
            <a:r>
              <a:rPr lang="en-US" dirty="0"/>
              <a:t>m</a:t>
            </a:r>
            <a:r>
              <a:rPr lang="en-US" dirty="0" smtClean="0"/>
              <a:t>indfulness</a:t>
            </a:r>
            <a:r>
              <a:rPr lang="en-US" dirty="0"/>
              <a:t>, </a:t>
            </a:r>
            <a:r>
              <a:rPr lang="en-US" dirty="0" smtClean="0"/>
              <a:t>hope</a:t>
            </a:r>
            <a:r>
              <a:rPr lang="en-US" dirty="0"/>
              <a:t>, and </a:t>
            </a:r>
            <a:r>
              <a:rPr lang="en-US" dirty="0" smtClean="0"/>
              <a:t>compassion. Boston,, MA: </a:t>
            </a:r>
            <a:r>
              <a:rPr lang="en-US" dirty="0"/>
              <a:t>Harvard Business Review Press. </a:t>
            </a:r>
            <a:endParaRPr lang="en-US" dirty="0" smtClean="0"/>
          </a:p>
          <a:p>
            <a:r>
              <a:rPr lang="en-US" dirty="0" smtClean="0"/>
              <a:t>Cloud, H. (2006).</a:t>
            </a:r>
            <a:r>
              <a:rPr lang="en-US" i="1" dirty="0" smtClean="0"/>
              <a:t>Integrity: The courage to meet the demands of reality</a:t>
            </a:r>
            <a:r>
              <a:rPr lang="en-US" dirty="0" smtClean="0"/>
              <a:t>. NY: Harper Collins Publishers. </a:t>
            </a:r>
          </a:p>
          <a:p>
            <a:r>
              <a:rPr lang="en-US" dirty="0" smtClean="0"/>
              <a:t>Durbin</a:t>
            </a:r>
            <a:r>
              <a:rPr lang="en-US" dirty="0"/>
              <a:t>, A. (2010). </a:t>
            </a:r>
            <a:r>
              <a:rPr lang="en-US" i="1" dirty="0"/>
              <a:t>Leadership: Research, findings, practice and skills</a:t>
            </a:r>
            <a:r>
              <a:rPr lang="en-US" dirty="0"/>
              <a:t>. Manson, OH: Cengage Learning. </a:t>
            </a:r>
          </a:p>
          <a:p>
            <a:r>
              <a:rPr lang="en-US" dirty="0" smtClean="0"/>
              <a:t>Gavin, J. (2012). For entrepreneurs: Marketing strategies and tactics. </a:t>
            </a:r>
            <a:r>
              <a:rPr lang="en-US" dirty="0"/>
              <a:t>Retrieved from </a:t>
            </a:r>
            <a:r>
              <a:rPr lang="en-US" dirty="0">
                <a:hlinkClick r:id="rId4"/>
              </a:rPr>
              <a:t>http://</a:t>
            </a:r>
            <a:r>
              <a:rPr lang="en-US" dirty="0" smtClean="0">
                <a:hlinkClick r:id="rId4"/>
              </a:rPr>
              <a:t>www.gaebler.com/Building-An-Emotional-Connection-With-Your-Customers.htm</a:t>
            </a:r>
            <a:endParaRPr lang="en-US" dirty="0" smtClean="0"/>
          </a:p>
          <a:p>
            <a:r>
              <a:rPr lang="en-US" dirty="0"/>
              <a:t>Goleman, D. (1995). </a:t>
            </a:r>
            <a:r>
              <a:rPr lang="en-US" i="1" dirty="0"/>
              <a:t>Emotional intelligence: Why it can matter more than IQ</a:t>
            </a:r>
            <a:r>
              <a:rPr lang="en-US" dirty="0"/>
              <a:t>. New York, NY: Bantam.</a:t>
            </a:r>
          </a:p>
          <a:p>
            <a:r>
              <a:rPr lang="en-US" dirty="0" smtClean="0"/>
              <a:t>Goleman</a:t>
            </a:r>
            <a:r>
              <a:rPr lang="en-US" dirty="0"/>
              <a:t>, D. (1998). </a:t>
            </a:r>
            <a:r>
              <a:rPr lang="en-US" i="1" dirty="0"/>
              <a:t>Working with emotional intelligence</a:t>
            </a:r>
            <a:r>
              <a:rPr lang="en-US" dirty="0"/>
              <a:t>.</a:t>
            </a:r>
            <a:r>
              <a:rPr lang="en-US" i="1" dirty="0"/>
              <a:t> </a:t>
            </a:r>
            <a:r>
              <a:rPr lang="en-US" dirty="0"/>
              <a:t>New York: Bantam Books. </a:t>
            </a:r>
          </a:p>
          <a:p>
            <a:r>
              <a:rPr lang="en-US" dirty="0"/>
              <a:t>Goleman, D. (2002). </a:t>
            </a:r>
            <a:r>
              <a:rPr lang="en-US" i="1" dirty="0"/>
              <a:t>Primal leadership: Realizing the power of emotional intelligence</a:t>
            </a:r>
            <a:r>
              <a:rPr lang="en-US" dirty="0"/>
              <a:t>. Boston, MA: Harvard Business School Publishing. </a:t>
            </a:r>
          </a:p>
          <a:p>
            <a:r>
              <a:rPr lang="en-US" dirty="0"/>
              <a:t>Goleman, D., Boyatzis, R., &amp; McKee, A. (2002). </a:t>
            </a:r>
            <a:r>
              <a:rPr lang="en-US" i="1" dirty="0"/>
              <a:t>Primal leadership: Realizing the power of emotional intelligence</a:t>
            </a:r>
            <a:r>
              <a:rPr lang="en-US" dirty="0"/>
              <a:t>. Boston, MA: Harvard Business School Press. </a:t>
            </a:r>
          </a:p>
          <a:p>
            <a:r>
              <a:rPr lang="en-US" dirty="0" smtClean="0"/>
              <a:t>Miriam-Webster </a:t>
            </a:r>
            <a:r>
              <a:rPr lang="en-US" dirty="0"/>
              <a:t>Encyclopedia (2011). Definition of empathy. Retrieved from </a:t>
            </a:r>
            <a:r>
              <a:rPr lang="en-US" u="sng" dirty="0">
                <a:hlinkClick r:id="rId5"/>
              </a:rPr>
              <a:t>http://www.merriam-webster.com/dictionary/empathy</a:t>
            </a:r>
            <a:endParaRPr lang="en-US" dirty="0"/>
          </a:p>
          <a:p>
            <a:endParaRPr lang="en-US" dirty="0"/>
          </a:p>
        </p:txBody>
      </p:sp>
    </p:spTree>
    <p:extLst>
      <p:ext uri="{BB962C8B-B14F-4D97-AF65-F5344CB8AC3E}">
        <p14:creationId xmlns:p14="http://schemas.microsoft.com/office/powerpoint/2010/main" val="4272917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3362876"/>
          </a:xfrm>
        </p:spPr>
        <p:txBody>
          <a:bodyPr/>
          <a:lstStyle/>
          <a:p>
            <a:r>
              <a:rPr lang="en-US" dirty="0" smtClean="0"/>
              <a:t>Questions? Comments? </a:t>
            </a:r>
            <a:br>
              <a:rPr lang="en-US" dirty="0" smtClean="0"/>
            </a:br>
            <a:r>
              <a:rPr lang="en-US" dirty="0" smtClean="0"/>
              <a:t>Suggestions always welcome </a:t>
            </a:r>
            <a:r>
              <a:rPr lang="en-US" dirty="0" smtClean="0">
                <a:sym typeface="Wingdings" pitchFamily="2" charset="2"/>
              </a:rPr>
              <a:t></a:t>
            </a:r>
            <a:endParaRPr lang="en-US" dirty="0"/>
          </a:p>
        </p:txBody>
      </p:sp>
    </p:spTree>
    <p:extLst>
      <p:ext uri="{BB962C8B-B14F-4D97-AF65-F5344CB8AC3E}">
        <p14:creationId xmlns:p14="http://schemas.microsoft.com/office/powerpoint/2010/main" val="215745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TNA</a:t>
            </a:r>
            <a:endParaRPr lang="en-US" dirty="0"/>
          </a:p>
        </p:txBody>
      </p:sp>
      <p:sp>
        <p:nvSpPr>
          <p:cNvPr id="3" name="Content Placeholder 2"/>
          <p:cNvSpPr>
            <a:spLocks noGrp="1"/>
          </p:cNvSpPr>
          <p:nvPr>
            <p:ph idx="1"/>
          </p:nvPr>
        </p:nvSpPr>
        <p:spPr>
          <a:xfrm>
            <a:off x="1009443" y="1403282"/>
            <a:ext cx="7125112" cy="4051437"/>
          </a:xfrm>
        </p:spPr>
        <p:txBody>
          <a:bodyPr/>
          <a:lstStyle/>
          <a:p>
            <a:r>
              <a:rPr lang="en-US" dirty="0" smtClean="0"/>
              <a:t>Information gathered from: </a:t>
            </a:r>
          </a:p>
          <a:p>
            <a:pPr lvl="1"/>
            <a:r>
              <a:rPr lang="en-US" dirty="0" smtClean="0"/>
              <a:t>Program and job information</a:t>
            </a:r>
          </a:p>
          <a:p>
            <a:pPr lvl="1"/>
            <a:r>
              <a:rPr lang="en-US" dirty="0" smtClean="0"/>
              <a:t>Program Coordinator</a:t>
            </a:r>
          </a:p>
          <a:p>
            <a:pPr lvl="1"/>
            <a:r>
              <a:rPr lang="en-US" dirty="0" smtClean="0"/>
              <a:t>Previous Mentors</a:t>
            </a:r>
          </a:p>
          <a:p>
            <a:pPr lvl="1"/>
            <a:r>
              <a:rPr lang="en-US" dirty="0" smtClean="0"/>
              <a:t>Pervious Mentees</a:t>
            </a:r>
          </a:p>
          <a:p>
            <a:r>
              <a:rPr lang="en-US" dirty="0" smtClean="0"/>
              <a:t>Areas for improvement: </a:t>
            </a:r>
          </a:p>
          <a:p>
            <a:pPr lvl="1"/>
            <a:r>
              <a:rPr lang="en-US" dirty="0" smtClean="0"/>
              <a:t>Building rapport: Mentor-mentee connection</a:t>
            </a:r>
          </a:p>
          <a:p>
            <a:pPr lvl="1"/>
            <a:r>
              <a:rPr lang="en-US" dirty="0" smtClean="0"/>
              <a:t>Mentors’ role as a leader</a:t>
            </a:r>
          </a:p>
        </p:txBody>
      </p:sp>
    </p:spTree>
    <p:extLst>
      <p:ext uri="{BB962C8B-B14F-4D97-AF65-F5344CB8AC3E}">
        <p14:creationId xmlns:p14="http://schemas.microsoft.com/office/powerpoint/2010/main" val="2724633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TNA- Program Coordinator</a:t>
            </a:r>
            <a:endParaRPr lang="en-US" dirty="0"/>
          </a:p>
        </p:txBody>
      </p:sp>
      <p:sp>
        <p:nvSpPr>
          <p:cNvPr id="3" name="Content Placeholder 2"/>
          <p:cNvSpPr>
            <a:spLocks noGrp="1"/>
          </p:cNvSpPr>
          <p:nvPr>
            <p:ph idx="1"/>
          </p:nvPr>
        </p:nvSpPr>
        <p:spPr>
          <a:xfrm>
            <a:off x="1009443" y="1403282"/>
            <a:ext cx="7125112" cy="4051437"/>
          </a:xfrm>
        </p:spPr>
        <p:txBody>
          <a:bodyPr/>
          <a:lstStyle/>
          <a:p>
            <a:r>
              <a:rPr lang="en-US" dirty="0" smtClean="0"/>
              <a:t>By necessity, a mentor must establish rapport in order to aid student transition in a relatively short amount of time</a:t>
            </a:r>
          </a:p>
          <a:p>
            <a:r>
              <a:rPr lang="en-US" dirty="0" smtClean="0"/>
              <a:t>Rapport is not established solely because of one’s tittle, but through a genuine interest in another</a:t>
            </a:r>
          </a:p>
          <a:p>
            <a:r>
              <a:rPr lang="en-US" dirty="0" smtClean="0"/>
              <a:t>Even more so as a generation that is being defined by a disability, where individuals have the inability to interpret emotions and societal norms, it is imperative to get at the root of what creates a bond between two individuals</a:t>
            </a:r>
          </a:p>
          <a:p>
            <a:endParaRPr lang="en-US" dirty="0"/>
          </a:p>
          <a:p>
            <a:endParaRPr lang="en-US" dirty="0"/>
          </a:p>
        </p:txBody>
      </p:sp>
    </p:spTree>
    <p:extLst>
      <p:ext uri="{BB962C8B-B14F-4D97-AF65-F5344CB8AC3E}">
        <p14:creationId xmlns:p14="http://schemas.microsoft.com/office/powerpoint/2010/main" val="110141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Experience (The Gap)</a:t>
            </a:r>
            <a:endParaRPr lang="en-US" dirty="0"/>
          </a:p>
        </p:txBody>
      </p:sp>
      <p:sp>
        <p:nvSpPr>
          <p:cNvPr id="3" name="Content Placeholder 2"/>
          <p:cNvSpPr>
            <a:spLocks noGrp="1"/>
          </p:cNvSpPr>
          <p:nvPr>
            <p:ph idx="1"/>
          </p:nvPr>
        </p:nvSpPr>
        <p:spPr>
          <a:xfrm>
            <a:off x="1009443" y="1403282"/>
            <a:ext cx="7125112" cy="4051437"/>
          </a:xfrm>
        </p:spPr>
        <p:txBody>
          <a:bodyPr/>
          <a:lstStyle/>
          <a:p>
            <a:r>
              <a:rPr lang="en-US" dirty="0" smtClean="0"/>
              <a:t>In the past, mentees were pre-assigned to mentors. However, last year, mentees were allowed to choose their mentors based on the rapport built after a few days of interacting as a group. </a:t>
            </a:r>
          </a:p>
          <a:p>
            <a:r>
              <a:rPr lang="en-US" dirty="0" smtClean="0"/>
              <a:t>The problem was clear when only two of the ten mentors were highly sought out and a third one was moderately sought out. The rest failed to establish any connection with the program participants. </a:t>
            </a:r>
          </a:p>
          <a:p>
            <a:r>
              <a:rPr lang="en-US" dirty="0" smtClean="0"/>
              <a:t>This brought to the forefront the inability of the mentors to establish an emotional connection, naturally or otherwise, despite of their personable disposition and outgoing personalities. </a:t>
            </a:r>
          </a:p>
          <a:p>
            <a:r>
              <a:rPr lang="en-US" dirty="0" smtClean="0"/>
              <a:t>The need for training in this area became even more so clear when realizing that the majority were returning mentors. </a:t>
            </a:r>
            <a:endParaRPr lang="en-US" dirty="0"/>
          </a:p>
        </p:txBody>
      </p:sp>
    </p:spTree>
    <p:extLst>
      <p:ext uri="{BB962C8B-B14F-4D97-AF65-F5344CB8AC3E}">
        <p14:creationId xmlns:p14="http://schemas.microsoft.com/office/powerpoint/2010/main" val="904914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Pervious Mentor and Mentee </a:t>
            </a:r>
            <a:endParaRPr lang="en-US" dirty="0"/>
          </a:p>
        </p:txBody>
      </p:sp>
      <p:sp>
        <p:nvSpPr>
          <p:cNvPr id="3" name="Content Placeholder 2"/>
          <p:cNvSpPr>
            <a:spLocks noGrp="1"/>
          </p:cNvSpPr>
          <p:nvPr>
            <p:ph idx="1"/>
          </p:nvPr>
        </p:nvSpPr>
        <p:spPr>
          <a:xfrm>
            <a:off x="1009443" y="1403282"/>
            <a:ext cx="7125112" cy="4051437"/>
          </a:xfrm>
        </p:spPr>
        <p:txBody>
          <a:bodyPr/>
          <a:lstStyle/>
          <a:p>
            <a:r>
              <a:rPr lang="en-US" dirty="0" smtClean="0"/>
              <a:t>Through feedback received in program evaluations, some mentors received negative comments from different program participants (both mentees and other mentors) mainly in the areas of establishing connections with others. </a:t>
            </a:r>
          </a:p>
          <a:p>
            <a:r>
              <a:rPr lang="en-US" dirty="0" smtClean="0"/>
              <a:t>Another area for improvement found almost across the board was acting as leaders and establishing rapport with more than a selected few. </a:t>
            </a:r>
          </a:p>
          <a:p>
            <a:pPr lvl="1"/>
            <a:r>
              <a:rPr lang="en-US" dirty="0" smtClean="0"/>
              <a:t>Mentors should establish rapport with program participants, make them feel included and help them transition to a new community, Siena. </a:t>
            </a:r>
            <a:endParaRPr lang="en-US" dirty="0"/>
          </a:p>
        </p:txBody>
      </p:sp>
    </p:spTree>
    <p:extLst>
      <p:ext uri="{BB962C8B-B14F-4D97-AF65-F5344CB8AC3E}">
        <p14:creationId xmlns:p14="http://schemas.microsoft.com/office/powerpoint/2010/main" val="747444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Andalus"/>
        <a:ea typeface=""/>
        <a:cs typeface=""/>
      </a:majorFont>
      <a:minorFont>
        <a:latin typeface="Andalus"/>
        <a:ea typeface=""/>
        <a:cs typeface=""/>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Executive</Template>
  <TotalTime>1242</TotalTime>
  <Words>4491</Words>
  <Application>Microsoft Office PowerPoint</Application>
  <PresentationFormat>On-screen Show (4:3)</PresentationFormat>
  <Paragraphs>413</Paragraphs>
  <Slides>56</Slides>
  <Notes>56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59" baseType="lpstr">
      <vt:lpstr>Summer</vt:lpstr>
      <vt:lpstr>Office Theme</vt:lpstr>
      <vt:lpstr>Document</vt:lpstr>
      <vt:lpstr>Annual Training Proposal: Emotional Intelligence (EQ)</vt:lpstr>
      <vt:lpstr>About The Program: Student Support Services</vt:lpstr>
      <vt:lpstr>Training Plan Details</vt:lpstr>
      <vt:lpstr>Instructional Design Model: ADDIE</vt:lpstr>
      <vt:lpstr>Mentor Job Description</vt:lpstr>
      <vt:lpstr>TNA</vt:lpstr>
      <vt:lpstr>TNA- Program Coordinator</vt:lpstr>
      <vt:lpstr>Past Experience (The Gap)</vt:lpstr>
      <vt:lpstr>Pervious Mentor and Mentee </vt:lpstr>
      <vt:lpstr>Mentor Competencies</vt:lpstr>
      <vt:lpstr>Competencies that Require Training</vt:lpstr>
      <vt:lpstr>Learning Objectives</vt:lpstr>
      <vt:lpstr>Instructional Strategy</vt:lpstr>
      <vt:lpstr>Instructional Strategy (Continued)</vt:lpstr>
      <vt:lpstr>Handout</vt:lpstr>
      <vt:lpstr>PowerPoint Presentation</vt:lpstr>
      <vt:lpstr>What does empathy mean? </vt:lpstr>
      <vt:lpstr>Empathy</vt:lpstr>
      <vt:lpstr>What does connection mean to you?</vt:lpstr>
      <vt:lpstr>Connection</vt:lpstr>
      <vt:lpstr>Connection</vt:lpstr>
      <vt:lpstr>Emotional Intelligence (EQ)</vt:lpstr>
      <vt:lpstr>Emotional Intelligence (EQ)</vt:lpstr>
      <vt:lpstr>The Four Dimensions of EQ</vt:lpstr>
      <vt:lpstr>Self- Awareness</vt:lpstr>
      <vt:lpstr>Self-Management</vt:lpstr>
      <vt:lpstr>Social Awareness</vt:lpstr>
      <vt:lpstr>Relationship Management</vt:lpstr>
      <vt:lpstr>Do you think EQ can be beneficial to you as a mentor? Why or why not?</vt:lpstr>
      <vt:lpstr>Self Assessment</vt:lpstr>
      <vt:lpstr>Results and Discussion</vt:lpstr>
      <vt:lpstr>Break</vt:lpstr>
      <vt:lpstr>Nature vs. Nurture</vt:lpstr>
      <vt:lpstr>PowerPoint Presentation</vt:lpstr>
      <vt:lpstr>Leadership-Discussion</vt:lpstr>
      <vt:lpstr>Leadership-Discussion</vt:lpstr>
      <vt:lpstr>Integrity: Character that meets the demands of reality </vt:lpstr>
      <vt:lpstr>PowerPoint Presentation</vt:lpstr>
      <vt:lpstr>Emotional Intelligence and Leadership</vt:lpstr>
      <vt:lpstr>EQ &amp; Leadership</vt:lpstr>
      <vt:lpstr>EQ &amp;  Leadership</vt:lpstr>
      <vt:lpstr>PowerPoint Presentation</vt:lpstr>
      <vt:lpstr>Activity/Debate</vt:lpstr>
      <vt:lpstr>Discussion</vt:lpstr>
      <vt:lpstr>Activity/Debate</vt:lpstr>
      <vt:lpstr>Discussion</vt:lpstr>
      <vt:lpstr>Break</vt:lpstr>
      <vt:lpstr>Values, Goals, Purpose</vt:lpstr>
      <vt:lpstr>Components of a Mission Statement</vt:lpstr>
      <vt:lpstr>My mission …</vt:lpstr>
      <vt:lpstr>Tips</vt:lpstr>
      <vt:lpstr>Evaluation</vt:lpstr>
      <vt:lpstr>Evaluation</vt:lpstr>
      <vt:lpstr>ROI (Return on Investment)</vt:lpstr>
      <vt:lpstr>References</vt:lpstr>
      <vt:lpstr>Questions? Comments?  Suggestions always welcome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Training Plan Proposal: Emotional Intelligence (EQ)</dc:title>
  <dc:creator>Angie Carreon</dc:creator>
  <cp:lastModifiedBy>Angie Carreon</cp:lastModifiedBy>
  <cp:revision>112</cp:revision>
  <dcterms:created xsi:type="dcterms:W3CDTF">2012-04-28T12:01:09Z</dcterms:created>
  <dcterms:modified xsi:type="dcterms:W3CDTF">2012-05-16T13:01:02Z</dcterms:modified>
</cp:coreProperties>
</file>